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09" r:id="rId3"/>
    <p:sldId id="310" r:id="rId4"/>
    <p:sldId id="257" r:id="rId5"/>
    <p:sldId id="258" r:id="rId6"/>
    <p:sldId id="307" r:id="rId7"/>
    <p:sldId id="260" r:id="rId8"/>
    <p:sldId id="259" r:id="rId9"/>
    <p:sldId id="285" r:id="rId10"/>
    <p:sldId id="261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75" r:id="rId22"/>
    <p:sldId id="276" r:id="rId23"/>
    <p:sldId id="277" r:id="rId24"/>
    <p:sldId id="262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7" r:id="rId43"/>
    <p:sldId id="296" r:id="rId44"/>
    <p:sldId id="299" r:id="rId45"/>
    <p:sldId id="300" r:id="rId46"/>
    <p:sldId id="301" r:id="rId47"/>
    <p:sldId id="302" r:id="rId48"/>
    <p:sldId id="298" r:id="rId49"/>
    <p:sldId id="264" r:id="rId50"/>
    <p:sldId id="306" r:id="rId51"/>
    <p:sldId id="308" r:id="rId52"/>
    <p:sldId id="303" r:id="rId53"/>
    <p:sldId id="304" r:id="rId54"/>
    <p:sldId id="305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-15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4737A-D473-9446-8F46-621F9F7AE4FD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53D6D-3656-9F45-9D39-5118EF110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9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great books and tutorials to be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0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add our file to the staging area. We can still undo this – the diff shows what has changed, i.e. a</a:t>
            </a:r>
            <a:r>
              <a:rPr lang="en-US" baseline="0" dirty="0" smtClean="0"/>
              <a:t> new file with three lines added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Comments are very</a:t>
            </a:r>
            <a:r>
              <a:rPr lang="en-US" baseline="0" dirty="0" smtClean="0"/>
              <a:t> important because you can search history. Comments should explain what you did (fixed something, added new feature,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and why you did it. Comments should not contain actual code changes as those can be seen through ‘diff’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51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happened? There’s nothing there any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09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94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commit</a:t>
            </a:r>
            <a:r>
              <a:rPr lang="en-US" baseline="0" dirty="0" smtClean="0"/>
              <a:t> the new change and now we can see some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5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example from my own company.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40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on any commit to see what happened at that point. By the way, what’s that purple stuff?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only do addition</a:t>
            </a:r>
            <a:r>
              <a:rPr lang="en-US" baseline="0" dirty="0" smtClean="0"/>
              <a:t>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4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MyHotfix</a:t>
            </a:r>
            <a:r>
              <a:rPr lang="en-US" dirty="0" smtClean="0"/>
              <a:t> is highlighted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08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Contents (history) are identical to the original at this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great books and tutorials to </a:t>
            </a:r>
            <a:r>
              <a:rPr lang="en-US" smtClean="0"/>
              <a:t>be found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staging and committing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71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Double-click on the desired</a:t>
            </a:r>
            <a:r>
              <a:rPr lang="en-US" baseline="0" dirty="0" smtClean="0"/>
              <a:t> commit. You’ll get a warning and you need to be aware of any locally changed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70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don’t worry --- the other change is still</a:t>
            </a:r>
            <a:r>
              <a:rPr lang="en-US" baseline="0" dirty="0" smtClean="0"/>
              <a:t> in the repo --- nothing is actually lost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98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do two additions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99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Continue with your original work and leave the other branch alone for now</a:t>
            </a:r>
          </a:p>
          <a:p>
            <a:r>
              <a:rPr lang="en-US" dirty="0" smtClean="0"/>
              <a:t>Perhaps</a:t>
            </a:r>
            <a:r>
              <a:rPr lang="en-US" baseline="0" dirty="0" smtClean="0"/>
              <a:t> checkout the other branch again to make a fix.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64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master is the</a:t>
            </a:r>
            <a:r>
              <a:rPr lang="en-US" baseline="0" dirty="0" smtClean="0"/>
              <a:t> current tree (branch) so we select the tip (HEAD) of the </a:t>
            </a:r>
            <a:r>
              <a:rPr lang="en-US" baseline="0" dirty="0" err="1" smtClean="0"/>
              <a:t>MyHotfix</a:t>
            </a:r>
            <a:r>
              <a:rPr lang="en-US" baseline="0" dirty="0" smtClean="0"/>
              <a:t>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97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now have all the files again,</a:t>
            </a:r>
            <a:r>
              <a:rPr lang="en-US" baseline="0" dirty="0" smtClean="0"/>
              <a:t> including that </a:t>
            </a:r>
            <a:r>
              <a:rPr lang="en-US" baseline="0" dirty="0" err="1" smtClean="0"/>
              <a:t>testMultiply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9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Private</a:t>
            </a:r>
            <a:r>
              <a:rPr lang="en-US" baseline="0" dirty="0" smtClean="0"/>
              <a:t> projects, team projects, open source projects pulled from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5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the folder where we had already created some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6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on Create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85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r>
              <a:rPr lang="en-US" baseline="0" dirty="0" smtClean="0"/>
              <a:t> where we will store the repository and give it a bookmark name. In this example, it’s the top level folder where we have our code or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2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r>
              <a:rPr lang="en-US" baseline="0" dirty="0" smtClean="0"/>
              <a:t> repo added to bookmark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88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Oh, look ---- a hidden</a:t>
            </a:r>
            <a:r>
              <a:rPr lang="en-US" baseline="0" dirty="0" smtClean="0"/>
              <a:t> folder got 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0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Untracked</a:t>
            </a:r>
            <a:r>
              <a:rPr lang="en-US" baseline="0" dirty="0" smtClean="0"/>
              <a:t> files means that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doesn’t know about them. Note that there are some files (like compiled object files) that you will never want to track.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Ignore mechanism is used for such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53D6D-3656-9F45-9D39-5118EF1101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6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00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0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4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5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5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4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0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9DF1F-BB1E-B84E-9100-FC3F841908BB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FBB7F-5803-5F4E-953E-B0EA5B29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git-scm.com/book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vie.com/posts/a-successful-git-branching-model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Version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David Jameson</a:t>
            </a:r>
          </a:p>
          <a:p>
            <a:r>
              <a:rPr lang="en-US" dirty="0" smtClean="0"/>
              <a:t>November 18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 smtClean="0"/>
              <a:t>Social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846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SourceTree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Bookmarks (not part of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way to keep track of all repos on your machine</a:t>
            </a:r>
          </a:p>
          <a:p>
            <a:r>
              <a:rPr lang="en-US" dirty="0" smtClean="0"/>
              <a:t>Also this is where you can</a:t>
            </a:r>
          </a:p>
          <a:p>
            <a:pPr lvl="1"/>
            <a:r>
              <a:rPr lang="en-US" dirty="0" smtClean="0"/>
              <a:t>Create repository</a:t>
            </a:r>
          </a:p>
          <a:p>
            <a:pPr lvl="1"/>
            <a:r>
              <a:rPr lang="en-US" dirty="0" smtClean="0"/>
              <a:t>Clone repository</a:t>
            </a:r>
          </a:p>
          <a:p>
            <a:pPr lvl="1"/>
            <a:r>
              <a:rPr lang="en-US" dirty="0" smtClean="0"/>
              <a:t>Add working copy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2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9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3222"/>
            <a:ext cx="46482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2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9971"/>
          </a:xfrm>
        </p:spPr>
        <p:txBody>
          <a:bodyPr>
            <a:normAutofit/>
          </a:bodyPr>
          <a:lstStyle/>
          <a:p>
            <a:r>
              <a:rPr lang="en-US" dirty="0" smtClean="0"/>
              <a:t>Create new repo for existing code</a:t>
            </a:r>
            <a:endParaRPr lang="en-US" dirty="0"/>
          </a:p>
        </p:txBody>
      </p:sp>
      <p:pic>
        <p:nvPicPr>
          <p:cNvPr id="7" name="Picture 6" descr="screenshot_156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8" y="1417638"/>
            <a:ext cx="7361106" cy="523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6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_156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2" y="704190"/>
            <a:ext cx="7594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6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6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7" y="1778959"/>
            <a:ext cx="7302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3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5" name="Picture 4" descr="screenshot_156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52" y="2316581"/>
            <a:ext cx="4864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5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4" name="Picture 3" descr="screenshot_15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83" y="2102384"/>
            <a:ext cx="7518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043"/>
            <a:ext cx="9144000" cy="46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9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6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043"/>
            <a:ext cx="9144000" cy="4616678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4659459" y="1571854"/>
            <a:ext cx="1413490" cy="855089"/>
          </a:xfrm>
          <a:custGeom>
            <a:avLst/>
            <a:gdLst>
              <a:gd name="connsiteX0" fmla="*/ 1036288 w 1413490"/>
              <a:gd name="connsiteY0" fmla="*/ 226347 h 855089"/>
              <a:gd name="connsiteX1" fmla="*/ 948274 w 1413490"/>
              <a:gd name="connsiteY1" fmla="*/ 213772 h 855089"/>
              <a:gd name="connsiteX2" fmla="*/ 885407 w 1413490"/>
              <a:gd name="connsiteY2" fmla="*/ 201198 h 855089"/>
              <a:gd name="connsiteX3" fmla="*/ 671660 w 1413490"/>
              <a:gd name="connsiteY3" fmla="*/ 163473 h 855089"/>
              <a:gd name="connsiteX4" fmla="*/ 571072 w 1413490"/>
              <a:gd name="connsiteY4" fmla="*/ 138323 h 855089"/>
              <a:gd name="connsiteX5" fmla="*/ 520779 w 1413490"/>
              <a:gd name="connsiteY5" fmla="*/ 125749 h 855089"/>
              <a:gd name="connsiteX6" fmla="*/ 269311 w 1413490"/>
              <a:gd name="connsiteY6" fmla="*/ 138323 h 855089"/>
              <a:gd name="connsiteX7" fmla="*/ 156150 w 1413490"/>
              <a:gd name="connsiteY7" fmla="*/ 188623 h 855089"/>
              <a:gd name="connsiteX8" fmla="*/ 68137 w 1413490"/>
              <a:gd name="connsiteY8" fmla="*/ 276647 h 855089"/>
              <a:gd name="connsiteX9" fmla="*/ 17843 w 1413490"/>
              <a:gd name="connsiteY9" fmla="*/ 377245 h 855089"/>
              <a:gd name="connsiteX10" fmla="*/ 17843 w 1413490"/>
              <a:gd name="connsiteY10" fmla="*/ 591017 h 855089"/>
              <a:gd name="connsiteX11" fmla="*/ 42990 w 1413490"/>
              <a:gd name="connsiteY11" fmla="*/ 628742 h 855089"/>
              <a:gd name="connsiteX12" fmla="*/ 105857 w 1413490"/>
              <a:gd name="connsiteY12" fmla="*/ 741915 h 855089"/>
              <a:gd name="connsiteX13" fmla="*/ 156150 w 1413490"/>
              <a:gd name="connsiteY13" fmla="*/ 767065 h 855089"/>
              <a:gd name="connsiteX14" fmla="*/ 244164 w 1413490"/>
              <a:gd name="connsiteY14" fmla="*/ 817364 h 855089"/>
              <a:gd name="connsiteX15" fmla="*/ 307031 w 1413490"/>
              <a:gd name="connsiteY15" fmla="*/ 829939 h 855089"/>
              <a:gd name="connsiteX16" fmla="*/ 382472 w 1413490"/>
              <a:gd name="connsiteY16" fmla="*/ 855089 h 855089"/>
              <a:gd name="connsiteX17" fmla="*/ 809967 w 1413490"/>
              <a:gd name="connsiteY17" fmla="*/ 842514 h 855089"/>
              <a:gd name="connsiteX18" fmla="*/ 910554 w 1413490"/>
              <a:gd name="connsiteY18" fmla="*/ 817364 h 855089"/>
              <a:gd name="connsiteX19" fmla="*/ 973421 w 1413490"/>
              <a:gd name="connsiteY19" fmla="*/ 804790 h 855089"/>
              <a:gd name="connsiteX20" fmla="*/ 1124302 w 1413490"/>
              <a:gd name="connsiteY20" fmla="*/ 754490 h 855089"/>
              <a:gd name="connsiteX21" fmla="*/ 1199742 w 1413490"/>
              <a:gd name="connsiteY21" fmla="*/ 704191 h 855089"/>
              <a:gd name="connsiteX22" fmla="*/ 1237462 w 1413490"/>
              <a:gd name="connsiteY22" fmla="*/ 679041 h 855089"/>
              <a:gd name="connsiteX23" fmla="*/ 1275182 w 1413490"/>
              <a:gd name="connsiteY23" fmla="*/ 653892 h 855089"/>
              <a:gd name="connsiteX24" fmla="*/ 1325476 w 1413490"/>
              <a:gd name="connsiteY24" fmla="*/ 616167 h 855089"/>
              <a:gd name="connsiteX25" fmla="*/ 1363196 w 1413490"/>
              <a:gd name="connsiteY25" fmla="*/ 565868 h 855089"/>
              <a:gd name="connsiteX26" fmla="*/ 1388343 w 1413490"/>
              <a:gd name="connsiteY26" fmla="*/ 515568 h 855089"/>
              <a:gd name="connsiteX27" fmla="*/ 1413490 w 1413490"/>
              <a:gd name="connsiteY27" fmla="*/ 440119 h 855089"/>
              <a:gd name="connsiteX28" fmla="*/ 1400916 w 1413490"/>
              <a:gd name="connsiteY28" fmla="*/ 264072 h 855089"/>
              <a:gd name="connsiteX29" fmla="*/ 1375770 w 1413490"/>
              <a:gd name="connsiteY29" fmla="*/ 226347 h 855089"/>
              <a:gd name="connsiteX30" fmla="*/ 1275182 w 1413490"/>
              <a:gd name="connsiteY30" fmla="*/ 125749 h 855089"/>
              <a:gd name="connsiteX31" fmla="*/ 1237462 w 1413490"/>
              <a:gd name="connsiteY31" fmla="*/ 88024 h 855089"/>
              <a:gd name="connsiteX32" fmla="*/ 1199742 w 1413490"/>
              <a:gd name="connsiteY32" fmla="*/ 75449 h 855089"/>
              <a:gd name="connsiteX33" fmla="*/ 1124302 w 1413490"/>
              <a:gd name="connsiteY33" fmla="*/ 25150 h 855089"/>
              <a:gd name="connsiteX34" fmla="*/ 1036288 w 1413490"/>
              <a:gd name="connsiteY34" fmla="*/ 0 h 855089"/>
              <a:gd name="connsiteX35" fmla="*/ 923127 w 1413490"/>
              <a:gd name="connsiteY35" fmla="*/ 12575 h 855089"/>
              <a:gd name="connsiteX36" fmla="*/ 872834 w 1413490"/>
              <a:gd name="connsiteY36" fmla="*/ 37725 h 855089"/>
              <a:gd name="connsiteX37" fmla="*/ 759673 w 1413490"/>
              <a:gd name="connsiteY37" fmla="*/ 138323 h 85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3490" h="855089">
                <a:moveTo>
                  <a:pt x="1036288" y="226347"/>
                </a:moveTo>
                <a:cubicBezTo>
                  <a:pt x="1006950" y="222155"/>
                  <a:pt x="977507" y="218645"/>
                  <a:pt x="948274" y="213772"/>
                </a:cubicBezTo>
                <a:cubicBezTo>
                  <a:pt x="927194" y="210258"/>
                  <a:pt x="906487" y="204712"/>
                  <a:pt x="885407" y="201198"/>
                </a:cubicBezTo>
                <a:cubicBezTo>
                  <a:pt x="782251" y="184004"/>
                  <a:pt x="787270" y="192379"/>
                  <a:pt x="671660" y="163473"/>
                </a:cubicBezTo>
                <a:lnTo>
                  <a:pt x="571072" y="138323"/>
                </a:lnTo>
                <a:lnTo>
                  <a:pt x="520779" y="125749"/>
                </a:lnTo>
                <a:cubicBezTo>
                  <a:pt x="436956" y="129940"/>
                  <a:pt x="352685" y="128702"/>
                  <a:pt x="269311" y="138323"/>
                </a:cubicBezTo>
                <a:cubicBezTo>
                  <a:pt x="235655" y="142207"/>
                  <a:pt x="183931" y="163617"/>
                  <a:pt x="156150" y="188623"/>
                </a:cubicBezTo>
                <a:cubicBezTo>
                  <a:pt x="125311" y="216382"/>
                  <a:pt x="86691" y="239534"/>
                  <a:pt x="68137" y="276647"/>
                </a:cubicBezTo>
                <a:lnTo>
                  <a:pt x="17843" y="377245"/>
                </a:lnTo>
                <a:cubicBezTo>
                  <a:pt x="-4373" y="466122"/>
                  <a:pt x="-7472" y="455988"/>
                  <a:pt x="17843" y="591017"/>
                </a:cubicBezTo>
                <a:cubicBezTo>
                  <a:pt x="20628" y="605871"/>
                  <a:pt x="34608" y="616167"/>
                  <a:pt x="42990" y="628742"/>
                </a:cubicBezTo>
                <a:cubicBezTo>
                  <a:pt x="55009" y="664802"/>
                  <a:pt x="71269" y="724618"/>
                  <a:pt x="105857" y="741915"/>
                </a:cubicBezTo>
                <a:cubicBezTo>
                  <a:pt x="122621" y="750298"/>
                  <a:pt x="140256" y="757130"/>
                  <a:pt x="156150" y="767065"/>
                </a:cubicBezTo>
                <a:cubicBezTo>
                  <a:pt x="217108" y="805168"/>
                  <a:pt x="186524" y="802953"/>
                  <a:pt x="244164" y="817364"/>
                </a:cubicBezTo>
                <a:cubicBezTo>
                  <a:pt x="264897" y="822548"/>
                  <a:pt x="286413" y="824315"/>
                  <a:pt x="307031" y="829939"/>
                </a:cubicBezTo>
                <a:cubicBezTo>
                  <a:pt x="332604" y="836914"/>
                  <a:pt x="382472" y="855089"/>
                  <a:pt x="382472" y="855089"/>
                </a:cubicBezTo>
                <a:cubicBezTo>
                  <a:pt x="524970" y="850897"/>
                  <a:pt x="667769" y="852672"/>
                  <a:pt x="809967" y="842514"/>
                </a:cubicBezTo>
                <a:cubicBezTo>
                  <a:pt x="844440" y="840051"/>
                  <a:pt x="876664" y="824142"/>
                  <a:pt x="910554" y="817364"/>
                </a:cubicBezTo>
                <a:cubicBezTo>
                  <a:pt x="931510" y="813173"/>
                  <a:pt x="952598" y="809596"/>
                  <a:pt x="973421" y="804790"/>
                </a:cubicBezTo>
                <a:cubicBezTo>
                  <a:pt x="1045453" y="788166"/>
                  <a:pt x="1068445" y="788008"/>
                  <a:pt x="1124302" y="754490"/>
                </a:cubicBezTo>
                <a:cubicBezTo>
                  <a:pt x="1150218" y="738939"/>
                  <a:pt x="1174595" y="720957"/>
                  <a:pt x="1199742" y="704191"/>
                </a:cubicBezTo>
                <a:lnTo>
                  <a:pt x="1237462" y="679041"/>
                </a:lnTo>
                <a:cubicBezTo>
                  <a:pt x="1250035" y="670658"/>
                  <a:pt x="1263093" y="662960"/>
                  <a:pt x="1275182" y="653892"/>
                </a:cubicBezTo>
                <a:cubicBezTo>
                  <a:pt x="1291947" y="641317"/>
                  <a:pt x="1310658" y="630986"/>
                  <a:pt x="1325476" y="616167"/>
                </a:cubicBezTo>
                <a:cubicBezTo>
                  <a:pt x="1340294" y="601347"/>
                  <a:pt x="1352090" y="583640"/>
                  <a:pt x="1363196" y="565868"/>
                </a:cubicBezTo>
                <a:cubicBezTo>
                  <a:pt x="1373130" y="549972"/>
                  <a:pt x="1381382" y="532973"/>
                  <a:pt x="1388343" y="515568"/>
                </a:cubicBezTo>
                <a:cubicBezTo>
                  <a:pt x="1398188" y="490954"/>
                  <a:pt x="1413490" y="440119"/>
                  <a:pt x="1413490" y="440119"/>
                </a:cubicBezTo>
                <a:cubicBezTo>
                  <a:pt x="1409299" y="381437"/>
                  <a:pt x="1411139" y="322009"/>
                  <a:pt x="1400916" y="264072"/>
                </a:cubicBezTo>
                <a:cubicBezTo>
                  <a:pt x="1398290" y="249189"/>
                  <a:pt x="1384553" y="238645"/>
                  <a:pt x="1375770" y="226347"/>
                </a:cubicBezTo>
                <a:cubicBezTo>
                  <a:pt x="1319946" y="148185"/>
                  <a:pt x="1356976" y="197327"/>
                  <a:pt x="1275182" y="125749"/>
                </a:cubicBezTo>
                <a:cubicBezTo>
                  <a:pt x="1261800" y="114038"/>
                  <a:pt x="1252257" y="97889"/>
                  <a:pt x="1237462" y="88024"/>
                </a:cubicBezTo>
                <a:cubicBezTo>
                  <a:pt x="1226435" y="80672"/>
                  <a:pt x="1211327" y="81886"/>
                  <a:pt x="1199742" y="75449"/>
                </a:cubicBezTo>
                <a:cubicBezTo>
                  <a:pt x="1173323" y="60770"/>
                  <a:pt x="1152974" y="34709"/>
                  <a:pt x="1124302" y="25150"/>
                </a:cubicBezTo>
                <a:cubicBezTo>
                  <a:pt x="1070188" y="7110"/>
                  <a:pt x="1099440" y="15790"/>
                  <a:pt x="1036288" y="0"/>
                </a:cubicBezTo>
                <a:cubicBezTo>
                  <a:pt x="998568" y="4192"/>
                  <a:pt x="960107" y="4040"/>
                  <a:pt x="923127" y="12575"/>
                </a:cubicBezTo>
                <a:cubicBezTo>
                  <a:pt x="904864" y="16790"/>
                  <a:pt x="888429" y="27327"/>
                  <a:pt x="872834" y="37725"/>
                </a:cubicBezTo>
                <a:cubicBezTo>
                  <a:pt x="771505" y="105286"/>
                  <a:pt x="789480" y="78707"/>
                  <a:pt x="759673" y="138323"/>
                </a:cubicBez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219619" y="2648282"/>
            <a:ext cx="654530" cy="721773"/>
          </a:xfrm>
          <a:custGeom>
            <a:avLst/>
            <a:gdLst>
              <a:gd name="connsiteX0" fmla="*/ 477789 w 654530"/>
              <a:gd name="connsiteY0" fmla="*/ 67882 h 721773"/>
              <a:gd name="connsiteX1" fmla="*/ 465216 w 654530"/>
              <a:gd name="connsiteY1" fmla="*/ 5008 h 721773"/>
              <a:gd name="connsiteX2" fmla="*/ 326908 w 654530"/>
              <a:gd name="connsiteY2" fmla="*/ 30158 h 721773"/>
              <a:gd name="connsiteX3" fmla="*/ 226321 w 654530"/>
              <a:gd name="connsiteY3" fmla="*/ 55307 h 721773"/>
              <a:gd name="connsiteX4" fmla="*/ 188601 w 654530"/>
              <a:gd name="connsiteY4" fmla="*/ 67882 h 721773"/>
              <a:gd name="connsiteX5" fmla="*/ 75440 w 654530"/>
              <a:gd name="connsiteY5" fmla="*/ 155906 h 721773"/>
              <a:gd name="connsiteX6" fmla="*/ 50294 w 654530"/>
              <a:gd name="connsiteY6" fmla="*/ 193630 h 721773"/>
              <a:gd name="connsiteX7" fmla="*/ 12574 w 654530"/>
              <a:gd name="connsiteY7" fmla="*/ 319379 h 721773"/>
              <a:gd name="connsiteX8" fmla="*/ 0 w 654530"/>
              <a:gd name="connsiteY8" fmla="*/ 357103 h 721773"/>
              <a:gd name="connsiteX9" fmla="*/ 25147 w 654530"/>
              <a:gd name="connsiteY9" fmla="*/ 445127 h 721773"/>
              <a:gd name="connsiteX10" fmla="*/ 125734 w 654530"/>
              <a:gd name="connsiteY10" fmla="*/ 570875 h 721773"/>
              <a:gd name="connsiteX11" fmla="*/ 163454 w 654530"/>
              <a:gd name="connsiteY11" fmla="*/ 596025 h 721773"/>
              <a:gd name="connsiteX12" fmla="*/ 238895 w 654530"/>
              <a:gd name="connsiteY12" fmla="*/ 671474 h 721773"/>
              <a:gd name="connsiteX13" fmla="*/ 276615 w 654530"/>
              <a:gd name="connsiteY13" fmla="*/ 684049 h 721773"/>
              <a:gd name="connsiteX14" fmla="*/ 314335 w 654530"/>
              <a:gd name="connsiteY14" fmla="*/ 709199 h 721773"/>
              <a:gd name="connsiteX15" fmla="*/ 364629 w 654530"/>
              <a:gd name="connsiteY15" fmla="*/ 721773 h 721773"/>
              <a:gd name="connsiteX16" fmla="*/ 528083 w 654530"/>
              <a:gd name="connsiteY16" fmla="*/ 696624 h 721773"/>
              <a:gd name="connsiteX17" fmla="*/ 578376 w 654530"/>
              <a:gd name="connsiteY17" fmla="*/ 658899 h 721773"/>
              <a:gd name="connsiteX18" fmla="*/ 616096 w 654530"/>
              <a:gd name="connsiteY18" fmla="*/ 608600 h 721773"/>
              <a:gd name="connsiteX19" fmla="*/ 628670 w 654530"/>
              <a:gd name="connsiteY19" fmla="*/ 570875 h 721773"/>
              <a:gd name="connsiteX20" fmla="*/ 653817 w 654530"/>
              <a:gd name="connsiteY20" fmla="*/ 508001 h 721773"/>
              <a:gd name="connsiteX21" fmla="*/ 641243 w 654530"/>
              <a:gd name="connsiteY21" fmla="*/ 344528 h 721773"/>
              <a:gd name="connsiteX22" fmla="*/ 616096 w 654530"/>
              <a:gd name="connsiteY22" fmla="*/ 269079 h 721773"/>
              <a:gd name="connsiteX23" fmla="*/ 603523 w 654530"/>
              <a:gd name="connsiteY23" fmla="*/ 231355 h 721773"/>
              <a:gd name="connsiteX24" fmla="*/ 565803 w 654530"/>
              <a:gd name="connsiteY24" fmla="*/ 193630 h 721773"/>
              <a:gd name="connsiteX25" fmla="*/ 528083 w 654530"/>
              <a:gd name="connsiteY25" fmla="*/ 168481 h 721773"/>
              <a:gd name="connsiteX26" fmla="*/ 440069 w 654530"/>
              <a:gd name="connsiteY26" fmla="*/ 130756 h 721773"/>
              <a:gd name="connsiteX27" fmla="*/ 389775 w 654530"/>
              <a:gd name="connsiteY27" fmla="*/ 118181 h 721773"/>
              <a:gd name="connsiteX28" fmla="*/ 301762 w 654530"/>
              <a:gd name="connsiteY28" fmla="*/ 130756 h 72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54530" h="721773">
                <a:moveTo>
                  <a:pt x="477789" y="67882"/>
                </a:moveTo>
                <a:cubicBezTo>
                  <a:pt x="473598" y="46924"/>
                  <a:pt x="484746" y="13689"/>
                  <a:pt x="465216" y="5008"/>
                </a:cubicBezTo>
                <a:cubicBezTo>
                  <a:pt x="426755" y="-12088"/>
                  <a:pt x="367158" y="19180"/>
                  <a:pt x="326908" y="30158"/>
                </a:cubicBezTo>
                <a:cubicBezTo>
                  <a:pt x="293565" y="39252"/>
                  <a:pt x="259108" y="44377"/>
                  <a:pt x="226321" y="55307"/>
                </a:cubicBezTo>
                <a:cubicBezTo>
                  <a:pt x="213748" y="59499"/>
                  <a:pt x="200186" y="61445"/>
                  <a:pt x="188601" y="67882"/>
                </a:cubicBezTo>
                <a:cubicBezTo>
                  <a:pt x="145093" y="92056"/>
                  <a:pt x="107038" y="117984"/>
                  <a:pt x="75440" y="155906"/>
                </a:cubicBezTo>
                <a:cubicBezTo>
                  <a:pt x="65766" y="167516"/>
                  <a:pt x="56431" y="179820"/>
                  <a:pt x="50294" y="193630"/>
                </a:cubicBezTo>
                <a:cubicBezTo>
                  <a:pt x="26385" y="247431"/>
                  <a:pt x="27206" y="268162"/>
                  <a:pt x="12574" y="319379"/>
                </a:cubicBezTo>
                <a:cubicBezTo>
                  <a:pt x="8933" y="332124"/>
                  <a:pt x="4191" y="344528"/>
                  <a:pt x="0" y="357103"/>
                </a:cubicBezTo>
                <a:cubicBezTo>
                  <a:pt x="2959" y="368939"/>
                  <a:pt x="16949" y="430369"/>
                  <a:pt x="25147" y="445127"/>
                </a:cubicBezTo>
                <a:cubicBezTo>
                  <a:pt x="54564" y="498084"/>
                  <a:pt x="80761" y="532323"/>
                  <a:pt x="125734" y="570875"/>
                </a:cubicBezTo>
                <a:cubicBezTo>
                  <a:pt x="137207" y="580710"/>
                  <a:pt x="152160" y="585985"/>
                  <a:pt x="163454" y="596025"/>
                </a:cubicBezTo>
                <a:cubicBezTo>
                  <a:pt x="190034" y="619655"/>
                  <a:pt x="205155" y="660226"/>
                  <a:pt x="238895" y="671474"/>
                </a:cubicBezTo>
                <a:cubicBezTo>
                  <a:pt x="251468" y="675666"/>
                  <a:pt x="264761" y="678121"/>
                  <a:pt x="276615" y="684049"/>
                </a:cubicBezTo>
                <a:cubicBezTo>
                  <a:pt x="290131" y="690808"/>
                  <a:pt x="300445" y="703246"/>
                  <a:pt x="314335" y="709199"/>
                </a:cubicBezTo>
                <a:cubicBezTo>
                  <a:pt x="330218" y="716007"/>
                  <a:pt x="347864" y="717582"/>
                  <a:pt x="364629" y="721773"/>
                </a:cubicBezTo>
                <a:cubicBezTo>
                  <a:pt x="378873" y="720349"/>
                  <a:pt x="489636" y="718596"/>
                  <a:pt x="528083" y="696624"/>
                </a:cubicBezTo>
                <a:cubicBezTo>
                  <a:pt x="546278" y="686226"/>
                  <a:pt x="563558" y="673718"/>
                  <a:pt x="578376" y="658899"/>
                </a:cubicBezTo>
                <a:cubicBezTo>
                  <a:pt x="593194" y="644079"/>
                  <a:pt x="603523" y="625366"/>
                  <a:pt x="616096" y="608600"/>
                </a:cubicBezTo>
                <a:cubicBezTo>
                  <a:pt x="620287" y="596025"/>
                  <a:pt x="624016" y="583286"/>
                  <a:pt x="628670" y="570875"/>
                </a:cubicBezTo>
                <a:cubicBezTo>
                  <a:pt x="636595" y="549740"/>
                  <a:pt x="652565" y="530538"/>
                  <a:pt x="653817" y="508001"/>
                </a:cubicBezTo>
                <a:cubicBezTo>
                  <a:pt x="656848" y="453433"/>
                  <a:pt x="649766" y="398511"/>
                  <a:pt x="641243" y="344528"/>
                </a:cubicBezTo>
                <a:cubicBezTo>
                  <a:pt x="637109" y="318343"/>
                  <a:pt x="624478" y="294229"/>
                  <a:pt x="616096" y="269079"/>
                </a:cubicBezTo>
                <a:cubicBezTo>
                  <a:pt x="611905" y="256504"/>
                  <a:pt x="612895" y="240728"/>
                  <a:pt x="603523" y="231355"/>
                </a:cubicBezTo>
                <a:cubicBezTo>
                  <a:pt x="590950" y="218780"/>
                  <a:pt x="579463" y="205015"/>
                  <a:pt x="565803" y="193630"/>
                </a:cubicBezTo>
                <a:cubicBezTo>
                  <a:pt x="554194" y="183955"/>
                  <a:pt x="541203" y="175979"/>
                  <a:pt x="528083" y="168481"/>
                </a:cubicBezTo>
                <a:cubicBezTo>
                  <a:pt x="494554" y="149320"/>
                  <a:pt x="475334" y="140833"/>
                  <a:pt x="440069" y="130756"/>
                </a:cubicBezTo>
                <a:cubicBezTo>
                  <a:pt x="423453" y="126008"/>
                  <a:pt x="406540" y="122373"/>
                  <a:pt x="389775" y="118181"/>
                </a:cubicBezTo>
                <a:lnTo>
                  <a:pt x="301762" y="130756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1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Commits and staging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</a:p>
          <a:p>
            <a:pPr lvl="1"/>
            <a:r>
              <a:rPr lang="en-US" dirty="0" smtClean="0"/>
              <a:t>Saves your changed files into the repository</a:t>
            </a:r>
          </a:p>
          <a:p>
            <a:pPr lvl="1"/>
            <a:r>
              <a:rPr lang="en-US" dirty="0" smtClean="0"/>
              <a:t>Typically commit all changed files in one go</a:t>
            </a:r>
          </a:p>
          <a:p>
            <a:r>
              <a:rPr lang="en-US" dirty="0" smtClean="0"/>
              <a:t>Staging (introduced in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Allows you to lock in a change but doesn’t commit</a:t>
            </a:r>
          </a:p>
          <a:p>
            <a:pPr lvl="1"/>
            <a:r>
              <a:rPr lang="en-US" dirty="0" smtClean="0"/>
              <a:t>You can collect your changed files over time to create the group of files that are to be committed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1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3" y="213872"/>
            <a:ext cx="77724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0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6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387"/>
            <a:ext cx="9144000" cy="46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84641"/>
          </a:xfrm>
        </p:spPr>
        <p:txBody>
          <a:bodyPr/>
          <a:lstStyle/>
          <a:p>
            <a:r>
              <a:rPr lang="en-US" dirty="0" smtClean="0"/>
              <a:t>Preparing to commit</a:t>
            </a:r>
            <a:endParaRPr lang="en-US" dirty="0"/>
          </a:p>
        </p:txBody>
      </p:sp>
      <p:pic>
        <p:nvPicPr>
          <p:cNvPr id="4" name="Picture 3" descr="screenshot_15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12" y="1417638"/>
            <a:ext cx="6865073" cy="52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9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7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014"/>
            <a:ext cx="9144000" cy="467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34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03"/>
            <a:ext cx="9144000" cy="46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86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gets saved?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changed files (duh!)</a:t>
            </a:r>
          </a:p>
          <a:p>
            <a:r>
              <a:rPr lang="en-US" dirty="0" smtClean="0"/>
              <a:t>Meta data</a:t>
            </a:r>
          </a:p>
          <a:p>
            <a:pPr marL="857250" lvl="2" indent="0">
              <a:buNone/>
            </a:pPr>
            <a:r>
              <a:rPr lang="en-US" dirty="0" smtClean="0"/>
              <a:t>Person who made the changes</a:t>
            </a:r>
          </a:p>
          <a:p>
            <a:pPr marL="857250" lvl="2" indent="0">
              <a:buNone/>
            </a:pPr>
            <a:r>
              <a:rPr lang="en-US" dirty="0" smtClean="0"/>
              <a:t>Date of the changes</a:t>
            </a:r>
          </a:p>
          <a:p>
            <a:pPr marL="857250" lvl="2" indent="0">
              <a:buNone/>
            </a:pPr>
            <a:r>
              <a:rPr lang="en-US" dirty="0" smtClean="0"/>
              <a:t>Comments about the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8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86" y="3206583"/>
            <a:ext cx="8229600" cy="2502392"/>
          </a:xfrm>
        </p:spPr>
        <p:txBody>
          <a:bodyPr/>
          <a:lstStyle/>
          <a:p>
            <a:r>
              <a:rPr lang="en-US" dirty="0" smtClean="0"/>
              <a:t>Oops, there should be a new line after “Hello, PHP”</a:t>
            </a:r>
          </a:p>
          <a:p>
            <a:r>
              <a:rPr lang="en-US" dirty="0" smtClean="0"/>
              <a:t>We edit the file to fix this problem</a:t>
            </a:r>
            <a:endParaRPr lang="en-US" dirty="0"/>
          </a:p>
        </p:txBody>
      </p:sp>
      <p:pic>
        <p:nvPicPr>
          <p:cNvPr id="5" name="Picture 4" descr="screenshot_15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0" y="1827197"/>
            <a:ext cx="6362700" cy="4953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858846" y="1942277"/>
            <a:ext cx="1563900" cy="715015"/>
          </a:xfrm>
          <a:custGeom>
            <a:avLst/>
            <a:gdLst>
              <a:gd name="connsiteX0" fmla="*/ 123060 w 1563900"/>
              <a:gd name="connsiteY0" fmla="*/ 74703 h 715015"/>
              <a:gd name="connsiteX1" fmla="*/ 347191 w 1563900"/>
              <a:gd name="connsiteY1" fmla="*/ 96047 h 715015"/>
              <a:gd name="connsiteX2" fmla="*/ 827471 w 1563900"/>
              <a:gd name="connsiteY2" fmla="*/ 74703 h 715015"/>
              <a:gd name="connsiteX3" fmla="*/ 1265059 w 1563900"/>
              <a:gd name="connsiteY3" fmla="*/ 74703 h 715015"/>
              <a:gd name="connsiteX4" fmla="*/ 1361115 w 1563900"/>
              <a:gd name="connsiteY4" fmla="*/ 96047 h 715015"/>
              <a:gd name="connsiteX5" fmla="*/ 1510536 w 1563900"/>
              <a:gd name="connsiteY5" fmla="*/ 106719 h 715015"/>
              <a:gd name="connsiteX6" fmla="*/ 1542555 w 1563900"/>
              <a:gd name="connsiteY6" fmla="*/ 128063 h 715015"/>
              <a:gd name="connsiteX7" fmla="*/ 1563900 w 1563900"/>
              <a:gd name="connsiteY7" fmla="*/ 192094 h 715015"/>
              <a:gd name="connsiteX8" fmla="*/ 1553228 w 1563900"/>
              <a:gd name="connsiteY8" fmla="*/ 405531 h 715015"/>
              <a:gd name="connsiteX9" fmla="*/ 1531882 w 1563900"/>
              <a:gd name="connsiteY9" fmla="*/ 469562 h 715015"/>
              <a:gd name="connsiteX10" fmla="*/ 1499863 w 1563900"/>
              <a:gd name="connsiteY10" fmla="*/ 512249 h 715015"/>
              <a:gd name="connsiteX11" fmla="*/ 1478517 w 1563900"/>
              <a:gd name="connsiteY11" fmla="*/ 544265 h 715015"/>
              <a:gd name="connsiteX12" fmla="*/ 1446499 w 1563900"/>
              <a:gd name="connsiteY12" fmla="*/ 565609 h 715015"/>
              <a:gd name="connsiteX13" fmla="*/ 1414480 w 1563900"/>
              <a:gd name="connsiteY13" fmla="*/ 597624 h 715015"/>
              <a:gd name="connsiteX14" fmla="*/ 1265059 w 1563900"/>
              <a:gd name="connsiteY14" fmla="*/ 650983 h 715015"/>
              <a:gd name="connsiteX15" fmla="*/ 1201022 w 1563900"/>
              <a:gd name="connsiteY15" fmla="*/ 672327 h 715015"/>
              <a:gd name="connsiteX16" fmla="*/ 1158331 w 1563900"/>
              <a:gd name="connsiteY16" fmla="*/ 682999 h 715015"/>
              <a:gd name="connsiteX17" fmla="*/ 1083620 w 1563900"/>
              <a:gd name="connsiteY17" fmla="*/ 704343 h 715015"/>
              <a:gd name="connsiteX18" fmla="*/ 976891 w 1563900"/>
              <a:gd name="connsiteY18" fmla="*/ 715015 h 715015"/>
              <a:gd name="connsiteX19" fmla="*/ 795452 w 1563900"/>
              <a:gd name="connsiteY19" fmla="*/ 704343 h 715015"/>
              <a:gd name="connsiteX20" fmla="*/ 646032 w 1563900"/>
              <a:gd name="connsiteY20" fmla="*/ 682999 h 715015"/>
              <a:gd name="connsiteX21" fmla="*/ 560649 w 1563900"/>
              <a:gd name="connsiteY21" fmla="*/ 672327 h 715015"/>
              <a:gd name="connsiteX22" fmla="*/ 485938 w 1563900"/>
              <a:gd name="connsiteY22" fmla="*/ 650983 h 715015"/>
              <a:gd name="connsiteX23" fmla="*/ 400555 w 1563900"/>
              <a:gd name="connsiteY23" fmla="*/ 629640 h 715015"/>
              <a:gd name="connsiteX24" fmla="*/ 357864 w 1563900"/>
              <a:gd name="connsiteY24" fmla="*/ 618968 h 715015"/>
              <a:gd name="connsiteX25" fmla="*/ 304499 w 1563900"/>
              <a:gd name="connsiteY25" fmla="*/ 608296 h 715015"/>
              <a:gd name="connsiteX26" fmla="*/ 272481 w 1563900"/>
              <a:gd name="connsiteY26" fmla="*/ 586952 h 715015"/>
              <a:gd name="connsiteX27" fmla="*/ 229789 w 1563900"/>
              <a:gd name="connsiteY27" fmla="*/ 576280 h 715015"/>
              <a:gd name="connsiteX28" fmla="*/ 197770 w 1563900"/>
              <a:gd name="connsiteY28" fmla="*/ 565609 h 715015"/>
              <a:gd name="connsiteX29" fmla="*/ 112387 w 1563900"/>
              <a:gd name="connsiteY29" fmla="*/ 512249 h 715015"/>
              <a:gd name="connsiteX30" fmla="*/ 80368 w 1563900"/>
              <a:gd name="connsiteY30" fmla="*/ 490906 h 715015"/>
              <a:gd name="connsiteX31" fmla="*/ 16331 w 1563900"/>
              <a:gd name="connsiteY31" fmla="*/ 426875 h 715015"/>
              <a:gd name="connsiteX32" fmla="*/ 16331 w 1563900"/>
              <a:gd name="connsiteY32" fmla="*/ 234781 h 715015"/>
              <a:gd name="connsiteX33" fmla="*/ 27004 w 1563900"/>
              <a:gd name="connsiteY33" fmla="*/ 192094 h 715015"/>
              <a:gd name="connsiteX34" fmla="*/ 48350 w 1563900"/>
              <a:gd name="connsiteY34" fmla="*/ 128063 h 715015"/>
              <a:gd name="connsiteX35" fmla="*/ 123060 w 1563900"/>
              <a:gd name="connsiteY35" fmla="*/ 32016 h 715015"/>
              <a:gd name="connsiteX36" fmla="*/ 176424 w 1563900"/>
              <a:gd name="connsiteY36" fmla="*/ 0 h 71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63900" h="715015">
                <a:moveTo>
                  <a:pt x="123060" y="74703"/>
                </a:moveTo>
                <a:cubicBezTo>
                  <a:pt x="210449" y="92179"/>
                  <a:pt x="227178" y="98014"/>
                  <a:pt x="347191" y="96047"/>
                </a:cubicBezTo>
                <a:cubicBezTo>
                  <a:pt x="507421" y="93421"/>
                  <a:pt x="827471" y="74703"/>
                  <a:pt x="827471" y="74703"/>
                </a:cubicBezTo>
                <a:cubicBezTo>
                  <a:pt x="1026204" y="54833"/>
                  <a:pt x="953375" y="57389"/>
                  <a:pt x="1265059" y="74703"/>
                </a:cubicBezTo>
                <a:cubicBezTo>
                  <a:pt x="1343070" y="79036"/>
                  <a:pt x="1292527" y="88427"/>
                  <a:pt x="1361115" y="96047"/>
                </a:cubicBezTo>
                <a:cubicBezTo>
                  <a:pt x="1410744" y="101561"/>
                  <a:pt x="1460729" y="103162"/>
                  <a:pt x="1510536" y="106719"/>
                </a:cubicBezTo>
                <a:cubicBezTo>
                  <a:pt x="1521209" y="113834"/>
                  <a:pt x="1535756" y="117186"/>
                  <a:pt x="1542555" y="128063"/>
                </a:cubicBezTo>
                <a:cubicBezTo>
                  <a:pt x="1554480" y="147141"/>
                  <a:pt x="1563900" y="192094"/>
                  <a:pt x="1563900" y="192094"/>
                </a:cubicBezTo>
                <a:cubicBezTo>
                  <a:pt x="1560343" y="263240"/>
                  <a:pt x="1561394" y="334766"/>
                  <a:pt x="1553228" y="405531"/>
                </a:cubicBezTo>
                <a:cubicBezTo>
                  <a:pt x="1550649" y="427881"/>
                  <a:pt x="1545382" y="451564"/>
                  <a:pt x="1531882" y="469562"/>
                </a:cubicBezTo>
                <a:cubicBezTo>
                  <a:pt x="1521209" y="483791"/>
                  <a:pt x="1510202" y="497776"/>
                  <a:pt x="1499863" y="512249"/>
                </a:cubicBezTo>
                <a:cubicBezTo>
                  <a:pt x="1492407" y="522686"/>
                  <a:pt x="1487587" y="535196"/>
                  <a:pt x="1478517" y="544265"/>
                </a:cubicBezTo>
                <a:cubicBezTo>
                  <a:pt x="1469447" y="553335"/>
                  <a:pt x="1456353" y="557398"/>
                  <a:pt x="1446499" y="565609"/>
                </a:cubicBezTo>
                <a:cubicBezTo>
                  <a:pt x="1434904" y="575271"/>
                  <a:pt x="1427769" y="590469"/>
                  <a:pt x="1414480" y="597624"/>
                </a:cubicBezTo>
                <a:cubicBezTo>
                  <a:pt x="1320250" y="648358"/>
                  <a:pt x="1334925" y="630026"/>
                  <a:pt x="1265059" y="650983"/>
                </a:cubicBezTo>
                <a:cubicBezTo>
                  <a:pt x="1243508" y="657448"/>
                  <a:pt x="1222850" y="666870"/>
                  <a:pt x="1201022" y="672327"/>
                </a:cubicBezTo>
                <a:cubicBezTo>
                  <a:pt x="1186792" y="675884"/>
                  <a:pt x="1172435" y="678970"/>
                  <a:pt x="1158331" y="682999"/>
                </a:cubicBezTo>
                <a:cubicBezTo>
                  <a:pt x="1127921" y="691687"/>
                  <a:pt x="1116985" y="699577"/>
                  <a:pt x="1083620" y="704343"/>
                </a:cubicBezTo>
                <a:cubicBezTo>
                  <a:pt x="1048226" y="709399"/>
                  <a:pt x="1012467" y="711458"/>
                  <a:pt x="976891" y="715015"/>
                </a:cubicBezTo>
                <a:lnTo>
                  <a:pt x="795452" y="704343"/>
                </a:lnTo>
                <a:cubicBezTo>
                  <a:pt x="641546" y="692505"/>
                  <a:pt x="753409" y="699517"/>
                  <a:pt x="646032" y="682999"/>
                </a:cubicBezTo>
                <a:cubicBezTo>
                  <a:pt x="617683" y="678638"/>
                  <a:pt x="588941" y="677042"/>
                  <a:pt x="560649" y="672327"/>
                </a:cubicBezTo>
                <a:cubicBezTo>
                  <a:pt x="514934" y="664709"/>
                  <a:pt x="525820" y="661859"/>
                  <a:pt x="485938" y="650983"/>
                </a:cubicBezTo>
                <a:cubicBezTo>
                  <a:pt x="457635" y="643265"/>
                  <a:pt x="429016" y="636754"/>
                  <a:pt x="400555" y="629640"/>
                </a:cubicBezTo>
                <a:cubicBezTo>
                  <a:pt x="386325" y="626083"/>
                  <a:pt x="372247" y="621844"/>
                  <a:pt x="357864" y="618968"/>
                </a:cubicBezTo>
                <a:lnTo>
                  <a:pt x="304499" y="608296"/>
                </a:lnTo>
                <a:cubicBezTo>
                  <a:pt x="293826" y="601181"/>
                  <a:pt x="284271" y="592004"/>
                  <a:pt x="272481" y="586952"/>
                </a:cubicBezTo>
                <a:cubicBezTo>
                  <a:pt x="258998" y="581174"/>
                  <a:pt x="243893" y="580309"/>
                  <a:pt x="229789" y="576280"/>
                </a:cubicBezTo>
                <a:cubicBezTo>
                  <a:pt x="218972" y="573190"/>
                  <a:pt x="208111" y="570040"/>
                  <a:pt x="197770" y="565609"/>
                </a:cubicBezTo>
                <a:cubicBezTo>
                  <a:pt x="147625" y="544121"/>
                  <a:pt x="158353" y="545078"/>
                  <a:pt x="112387" y="512249"/>
                </a:cubicBezTo>
                <a:cubicBezTo>
                  <a:pt x="101949" y="504794"/>
                  <a:pt x="89955" y="499427"/>
                  <a:pt x="80368" y="490906"/>
                </a:cubicBezTo>
                <a:cubicBezTo>
                  <a:pt x="57806" y="470853"/>
                  <a:pt x="16331" y="426875"/>
                  <a:pt x="16331" y="426875"/>
                </a:cubicBezTo>
                <a:cubicBezTo>
                  <a:pt x="-10197" y="347297"/>
                  <a:pt x="-116" y="391009"/>
                  <a:pt x="16331" y="234781"/>
                </a:cubicBezTo>
                <a:cubicBezTo>
                  <a:pt x="17867" y="220195"/>
                  <a:pt x="22789" y="206142"/>
                  <a:pt x="27004" y="192094"/>
                </a:cubicBezTo>
                <a:cubicBezTo>
                  <a:pt x="33470" y="170545"/>
                  <a:pt x="35869" y="146782"/>
                  <a:pt x="48350" y="128063"/>
                </a:cubicBezTo>
                <a:cubicBezTo>
                  <a:pt x="78101" y="83440"/>
                  <a:pt x="85441" y="63363"/>
                  <a:pt x="123060" y="32016"/>
                </a:cubicBezTo>
                <a:cubicBezTo>
                  <a:pt x="142378" y="15920"/>
                  <a:pt x="155588" y="10418"/>
                  <a:pt x="176424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0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373"/>
          </a:xfrm>
        </p:spPr>
        <p:txBody>
          <a:bodyPr/>
          <a:lstStyle/>
          <a:p>
            <a:r>
              <a:rPr lang="en-US" dirty="0" smtClean="0"/>
              <a:t>Two things happen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011"/>
            <a:ext cx="8229600" cy="112853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1) The history of the master branch indicates that something has changed</a:t>
            </a:r>
            <a:endParaRPr lang="en-US" dirty="0"/>
          </a:p>
        </p:txBody>
      </p:sp>
      <p:pic>
        <p:nvPicPr>
          <p:cNvPr id="4" name="Picture 3" descr="screenshot_15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2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7500"/>
            <a:ext cx="8229600" cy="8518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) We can see the change when we look at the Working Copy</a:t>
            </a:r>
            <a:endParaRPr lang="en-US" dirty="0"/>
          </a:p>
        </p:txBody>
      </p:sp>
      <p:pic>
        <p:nvPicPr>
          <p:cNvPr id="4" name="Picture 3" descr="screenshot_15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466"/>
            <a:ext cx="9144000" cy="463653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373"/>
          </a:xfrm>
        </p:spPr>
        <p:txBody>
          <a:bodyPr/>
          <a:lstStyle/>
          <a:p>
            <a:r>
              <a:rPr lang="en-US" dirty="0" smtClean="0"/>
              <a:t>Two things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69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157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040"/>
            <a:ext cx="9144000" cy="46365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8262" y="344744"/>
            <a:ext cx="332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committing the new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5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change</a:t>
            </a:r>
            <a:endParaRPr lang="en-US" dirty="0"/>
          </a:p>
        </p:txBody>
      </p:sp>
      <p:pic>
        <p:nvPicPr>
          <p:cNvPr id="3" name="Picture 2" descr="screenshot_157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940"/>
            <a:ext cx="9144000" cy="48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3" y="213872"/>
            <a:ext cx="7772400" cy="6438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057" y="85810"/>
            <a:ext cx="423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http://</a:t>
            </a:r>
            <a:r>
              <a:rPr lang="en-US" sz="2800" dirty="0" err="1">
                <a:hlinkClick r:id="rId4"/>
              </a:rPr>
              <a:t>git-scm.com</a:t>
            </a:r>
            <a:r>
              <a:rPr lang="en-US" sz="2800" dirty="0">
                <a:hlinkClick r:id="rId4"/>
              </a:rPr>
              <a:t>/book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1873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15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288"/>
            <a:ext cx="9144000" cy="47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29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on specific features without impacting the master files</a:t>
            </a:r>
          </a:p>
          <a:p>
            <a:r>
              <a:rPr lang="en-US" dirty="0" smtClean="0"/>
              <a:t>Branch and merge often, even in a single day</a:t>
            </a:r>
          </a:p>
          <a:p>
            <a:pPr lvl="1"/>
            <a:r>
              <a:rPr lang="en-US" dirty="0" smtClean="0"/>
              <a:t>Very lightweight mechanism</a:t>
            </a:r>
          </a:p>
          <a:p>
            <a:r>
              <a:rPr lang="en-US" dirty="0" smtClean="0"/>
              <a:t>Experiment with ideas without losing your main work</a:t>
            </a:r>
          </a:p>
          <a:p>
            <a:r>
              <a:rPr lang="en-US" dirty="0" smtClean="0"/>
              <a:t>Facilitate interruptions to fix production issues</a:t>
            </a:r>
          </a:p>
        </p:txBody>
      </p:sp>
    </p:spTree>
    <p:extLst>
      <p:ext uri="{BB962C8B-B14F-4D97-AF65-F5344CB8AC3E}">
        <p14:creationId xmlns:p14="http://schemas.microsoft.com/office/powerpoint/2010/main" val="7943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Hotfix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526"/>
            <a:ext cx="8229600" cy="757914"/>
          </a:xfrm>
        </p:spPr>
        <p:txBody>
          <a:bodyPr/>
          <a:lstStyle/>
          <a:p>
            <a:r>
              <a:rPr lang="en-US" dirty="0" smtClean="0"/>
              <a:t>We need to multiply some numbers</a:t>
            </a:r>
            <a:endParaRPr lang="en-US" dirty="0"/>
          </a:p>
        </p:txBody>
      </p:sp>
      <p:pic>
        <p:nvPicPr>
          <p:cNvPr id="4" name="Picture 3" descr="screenshot_158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5239"/>
            <a:ext cx="9144000" cy="4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42717"/>
            <a:ext cx="8229600" cy="1128539"/>
          </a:xfrm>
        </p:spPr>
        <p:txBody>
          <a:bodyPr/>
          <a:lstStyle/>
          <a:p>
            <a:r>
              <a:rPr lang="en-US" dirty="0" smtClean="0"/>
              <a:t>After making sure our working copy is clean, create a new branch</a:t>
            </a:r>
            <a:endParaRPr lang="en-US" dirty="0"/>
          </a:p>
        </p:txBody>
      </p:sp>
      <p:pic>
        <p:nvPicPr>
          <p:cNvPr id="6" name="Picture 5" descr="screenshot_158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568"/>
            <a:ext cx="9144000" cy="452873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783759" y="2062274"/>
            <a:ext cx="885605" cy="653892"/>
          </a:xfrm>
          <a:custGeom>
            <a:avLst/>
            <a:gdLst>
              <a:gd name="connsiteX0" fmla="*/ 704110 w 885605"/>
              <a:gd name="connsiteY0" fmla="*/ 163473 h 653892"/>
              <a:gd name="connsiteX1" fmla="*/ 641243 w 885605"/>
              <a:gd name="connsiteY1" fmla="*/ 113174 h 653892"/>
              <a:gd name="connsiteX2" fmla="*/ 528082 w 885605"/>
              <a:gd name="connsiteY2" fmla="*/ 25150 h 653892"/>
              <a:gd name="connsiteX3" fmla="*/ 490362 w 885605"/>
              <a:gd name="connsiteY3" fmla="*/ 12575 h 653892"/>
              <a:gd name="connsiteX4" fmla="*/ 150880 w 885605"/>
              <a:gd name="connsiteY4" fmla="*/ 50300 h 653892"/>
              <a:gd name="connsiteX5" fmla="*/ 113160 w 885605"/>
              <a:gd name="connsiteY5" fmla="*/ 75449 h 653892"/>
              <a:gd name="connsiteX6" fmla="*/ 50293 w 885605"/>
              <a:gd name="connsiteY6" fmla="*/ 138323 h 653892"/>
              <a:gd name="connsiteX7" fmla="*/ 25147 w 885605"/>
              <a:gd name="connsiteY7" fmla="*/ 176048 h 653892"/>
              <a:gd name="connsiteX8" fmla="*/ 12573 w 885605"/>
              <a:gd name="connsiteY8" fmla="*/ 226347 h 653892"/>
              <a:gd name="connsiteX9" fmla="*/ 0 w 885605"/>
              <a:gd name="connsiteY9" fmla="*/ 264072 h 653892"/>
              <a:gd name="connsiteX10" fmla="*/ 25147 w 885605"/>
              <a:gd name="connsiteY10" fmla="*/ 427545 h 653892"/>
              <a:gd name="connsiteX11" fmla="*/ 62867 w 885605"/>
              <a:gd name="connsiteY11" fmla="*/ 477844 h 653892"/>
              <a:gd name="connsiteX12" fmla="*/ 113160 w 885605"/>
              <a:gd name="connsiteY12" fmla="*/ 515568 h 653892"/>
              <a:gd name="connsiteX13" fmla="*/ 138307 w 885605"/>
              <a:gd name="connsiteY13" fmla="*/ 553293 h 653892"/>
              <a:gd name="connsiteX14" fmla="*/ 213747 w 885605"/>
              <a:gd name="connsiteY14" fmla="*/ 603592 h 653892"/>
              <a:gd name="connsiteX15" fmla="*/ 251468 w 885605"/>
              <a:gd name="connsiteY15" fmla="*/ 628742 h 653892"/>
              <a:gd name="connsiteX16" fmla="*/ 339481 w 885605"/>
              <a:gd name="connsiteY16" fmla="*/ 653892 h 653892"/>
              <a:gd name="connsiteX17" fmla="*/ 540656 w 885605"/>
              <a:gd name="connsiteY17" fmla="*/ 641317 h 653892"/>
              <a:gd name="connsiteX18" fmla="*/ 578376 w 885605"/>
              <a:gd name="connsiteY18" fmla="*/ 628742 h 653892"/>
              <a:gd name="connsiteX19" fmla="*/ 678963 w 885605"/>
              <a:gd name="connsiteY19" fmla="*/ 578443 h 653892"/>
              <a:gd name="connsiteX20" fmla="*/ 766977 w 885605"/>
              <a:gd name="connsiteY20" fmla="*/ 528143 h 653892"/>
              <a:gd name="connsiteX21" fmla="*/ 792124 w 885605"/>
              <a:gd name="connsiteY21" fmla="*/ 490419 h 653892"/>
              <a:gd name="connsiteX22" fmla="*/ 867564 w 885605"/>
              <a:gd name="connsiteY22" fmla="*/ 389820 h 653892"/>
              <a:gd name="connsiteX23" fmla="*/ 867564 w 885605"/>
              <a:gd name="connsiteY23" fmla="*/ 238922 h 653892"/>
              <a:gd name="connsiteX24" fmla="*/ 817270 w 885605"/>
              <a:gd name="connsiteY24" fmla="*/ 163473 h 653892"/>
              <a:gd name="connsiteX25" fmla="*/ 804697 w 885605"/>
              <a:gd name="connsiteY25" fmla="*/ 125749 h 653892"/>
              <a:gd name="connsiteX26" fmla="*/ 704110 w 885605"/>
              <a:gd name="connsiteY26" fmla="*/ 12575 h 653892"/>
              <a:gd name="connsiteX27" fmla="*/ 666390 w 885605"/>
              <a:gd name="connsiteY27" fmla="*/ 0 h 65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5605" h="653892">
                <a:moveTo>
                  <a:pt x="704110" y="163473"/>
                </a:moveTo>
                <a:cubicBezTo>
                  <a:pt x="683154" y="146707"/>
                  <a:pt x="661439" y="130848"/>
                  <a:pt x="641243" y="113174"/>
                </a:cubicBezTo>
                <a:cubicBezTo>
                  <a:pt x="601185" y="78120"/>
                  <a:pt x="585970" y="44449"/>
                  <a:pt x="528082" y="25150"/>
                </a:cubicBezTo>
                <a:lnTo>
                  <a:pt x="490362" y="12575"/>
                </a:lnTo>
                <a:cubicBezTo>
                  <a:pt x="484486" y="12855"/>
                  <a:pt x="224281" y="1361"/>
                  <a:pt x="150880" y="50300"/>
                </a:cubicBezTo>
                <a:lnTo>
                  <a:pt x="113160" y="75449"/>
                </a:lnTo>
                <a:cubicBezTo>
                  <a:pt x="46103" y="176051"/>
                  <a:pt x="134116" y="54490"/>
                  <a:pt x="50293" y="138323"/>
                </a:cubicBezTo>
                <a:cubicBezTo>
                  <a:pt x="39607" y="149010"/>
                  <a:pt x="33529" y="163473"/>
                  <a:pt x="25147" y="176048"/>
                </a:cubicBezTo>
                <a:cubicBezTo>
                  <a:pt x="20956" y="192814"/>
                  <a:pt x="17320" y="209730"/>
                  <a:pt x="12573" y="226347"/>
                </a:cubicBezTo>
                <a:cubicBezTo>
                  <a:pt x="8932" y="239092"/>
                  <a:pt x="0" y="250817"/>
                  <a:pt x="0" y="264072"/>
                </a:cubicBezTo>
                <a:cubicBezTo>
                  <a:pt x="0" y="269788"/>
                  <a:pt x="9962" y="397171"/>
                  <a:pt x="25147" y="427545"/>
                </a:cubicBezTo>
                <a:cubicBezTo>
                  <a:pt x="34518" y="446290"/>
                  <a:pt x="48049" y="463024"/>
                  <a:pt x="62867" y="477844"/>
                </a:cubicBezTo>
                <a:cubicBezTo>
                  <a:pt x="77684" y="492663"/>
                  <a:pt x="96396" y="502993"/>
                  <a:pt x="113160" y="515568"/>
                </a:cubicBezTo>
                <a:cubicBezTo>
                  <a:pt x="121542" y="528143"/>
                  <a:pt x="126934" y="543341"/>
                  <a:pt x="138307" y="553293"/>
                </a:cubicBezTo>
                <a:cubicBezTo>
                  <a:pt x="161051" y="573197"/>
                  <a:pt x="188600" y="586826"/>
                  <a:pt x="213747" y="603592"/>
                </a:cubicBezTo>
                <a:cubicBezTo>
                  <a:pt x="226321" y="611975"/>
                  <a:pt x="237132" y="623963"/>
                  <a:pt x="251468" y="628742"/>
                </a:cubicBezTo>
                <a:cubicBezTo>
                  <a:pt x="305581" y="646782"/>
                  <a:pt x="276330" y="638102"/>
                  <a:pt x="339481" y="653892"/>
                </a:cubicBezTo>
                <a:cubicBezTo>
                  <a:pt x="406539" y="649700"/>
                  <a:pt x="473836" y="648352"/>
                  <a:pt x="540656" y="641317"/>
                </a:cubicBezTo>
                <a:cubicBezTo>
                  <a:pt x="553837" y="639929"/>
                  <a:pt x="566311" y="634227"/>
                  <a:pt x="578376" y="628742"/>
                </a:cubicBezTo>
                <a:cubicBezTo>
                  <a:pt x="612503" y="613228"/>
                  <a:pt x="645434" y="595209"/>
                  <a:pt x="678963" y="578443"/>
                </a:cubicBezTo>
                <a:cubicBezTo>
                  <a:pt x="742772" y="546535"/>
                  <a:pt x="713663" y="563691"/>
                  <a:pt x="766977" y="528143"/>
                </a:cubicBezTo>
                <a:cubicBezTo>
                  <a:pt x="775359" y="515568"/>
                  <a:pt x="783236" y="502641"/>
                  <a:pt x="792124" y="490419"/>
                </a:cubicBezTo>
                <a:cubicBezTo>
                  <a:pt x="816775" y="456520"/>
                  <a:pt x="867564" y="389820"/>
                  <a:pt x="867564" y="389820"/>
                </a:cubicBezTo>
                <a:cubicBezTo>
                  <a:pt x="887237" y="330794"/>
                  <a:pt x="895638" y="323153"/>
                  <a:pt x="867564" y="238922"/>
                </a:cubicBezTo>
                <a:cubicBezTo>
                  <a:pt x="858007" y="210248"/>
                  <a:pt x="817270" y="163473"/>
                  <a:pt x="817270" y="163473"/>
                </a:cubicBezTo>
                <a:cubicBezTo>
                  <a:pt x="813079" y="150898"/>
                  <a:pt x="810624" y="137605"/>
                  <a:pt x="804697" y="125749"/>
                </a:cubicBezTo>
                <a:cubicBezTo>
                  <a:pt x="787925" y="92201"/>
                  <a:pt x="724105" y="19241"/>
                  <a:pt x="704110" y="12575"/>
                </a:cubicBezTo>
                <a:lnTo>
                  <a:pt x="666390" y="0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90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_158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238"/>
            <a:ext cx="9144000" cy="449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98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158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459"/>
            <a:ext cx="9144000" cy="451424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2023447" y="1898800"/>
            <a:ext cx="1685704" cy="452694"/>
          </a:xfrm>
          <a:custGeom>
            <a:avLst/>
            <a:gdLst>
              <a:gd name="connsiteX0" fmla="*/ 390644 w 1685704"/>
              <a:gd name="connsiteY0" fmla="*/ 62874 h 452694"/>
              <a:gd name="connsiteX1" fmla="*/ 290057 w 1685704"/>
              <a:gd name="connsiteY1" fmla="*/ 12575 h 452694"/>
              <a:gd name="connsiteX2" fmla="*/ 202044 w 1685704"/>
              <a:gd name="connsiteY2" fmla="*/ 25150 h 452694"/>
              <a:gd name="connsiteX3" fmla="*/ 63736 w 1685704"/>
              <a:gd name="connsiteY3" fmla="*/ 62874 h 452694"/>
              <a:gd name="connsiteX4" fmla="*/ 26016 w 1685704"/>
              <a:gd name="connsiteY4" fmla="*/ 88024 h 452694"/>
              <a:gd name="connsiteX5" fmla="*/ 869 w 1685704"/>
              <a:gd name="connsiteY5" fmla="*/ 125748 h 452694"/>
              <a:gd name="connsiteX6" fmla="*/ 63736 w 1685704"/>
              <a:gd name="connsiteY6" fmla="*/ 314371 h 452694"/>
              <a:gd name="connsiteX7" fmla="*/ 139177 w 1685704"/>
              <a:gd name="connsiteY7" fmla="*/ 364670 h 452694"/>
              <a:gd name="connsiteX8" fmla="*/ 176897 w 1685704"/>
              <a:gd name="connsiteY8" fmla="*/ 389820 h 452694"/>
              <a:gd name="connsiteX9" fmla="*/ 264911 w 1685704"/>
              <a:gd name="connsiteY9" fmla="*/ 414969 h 452694"/>
              <a:gd name="connsiteX10" fmla="*/ 352924 w 1685704"/>
              <a:gd name="connsiteY10" fmla="*/ 440119 h 452694"/>
              <a:gd name="connsiteX11" fmla="*/ 491232 w 1685704"/>
              <a:gd name="connsiteY11" fmla="*/ 452694 h 452694"/>
              <a:gd name="connsiteX12" fmla="*/ 1107328 w 1685704"/>
              <a:gd name="connsiteY12" fmla="*/ 440119 h 452694"/>
              <a:gd name="connsiteX13" fmla="*/ 1358796 w 1685704"/>
              <a:gd name="connsiteY13" fmla="*/ 402395 h 452694"/>
              <a:gd name="connsiteX14" fmla="*/ 1471956 w 1685704"/>
              <a:gd name="connsiteY14" fmla="*/ 377245 h 452694"/>
              <a:gd name="connsiteX15" fmla="*/ 1547397 w 1685704"/>
              <a:gd name="connsiteY15" fmla="*/ 339520 h 452694"/>
              <a:gd name="connsiteX16" fmla="*/ 1585117 w 1685704"/>
              <a:gd name="connsiteY16" fmla="*/ 326946 h 452694"/>
              <a:gd name="connsiteX17" fmla="*/ 1647984 w 1685704"/>
              <a:gd name="connsiteY17" fmla="*/ 264071 h 452694"/>
              <a:gd name="connsiteX18" fmla="*/ 1685704 w 1685704"/>
              <a:gd name="connsiteY18" fmla="*/ 238922 h 452694"/>
              <a:gd name="connsiteX19" fmla="*/ 1660557 w 1685704"/>
              <a:gd name="connsiteY19" fmla="*/ 100599 h 452694"/>
              <a:gd name="connsiteX20" fmla="*/ 1635410 w 1685704"/>
              <a:gd name="connsiteY20" fmla="*/ 62874 h 452694"/>
              <a:gd name="connsiteX21" fmla="*/ 1559970 w 1685704"/>
              <a:gd name="connsiteY21" fmla="*/ 12575 h 452694"/>
              <a:gd name="connsiteX22" fmla="*/ 1459383 w 1685704"/>
              <a:gd name="connsiteY22" fmla="*/ 0 h 452694"/>
              <a:gd name="connsiteX23" fmla="*/ 780420 w 1685704"/>
              <a:gd name="connsiteY23" fmla="*/ 12575 h 452694"/>
              <a:gd name="connsiteX24" fmla="*/ 717553 w 1685704"/>
              <a:gd name="connsiteY24" fmla="*/ 25150 h 452694"/>
              <a:gd name="connsiteX25" fmla="*/ 528952 w 1685704"/>
              <a:gd name="connsiteY25" fmla="*/ 12575 h 452694"/>
              <a:gd name="connsiteX26" fmla="*/ 415791 w 1685704"/>
              <a:gd name="connsiteY26" fmla="*/ 12575 h 45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85704" h="452694">
                <a:moveTo>
                  <a:pt x="390644" y="62874"/>
                </a:moveTo>
                <a:cubicBezTo>
                  <a:pt x="378806" y="55770"/>
                  <a:pt x="317125" y="12575"/>
                  <a:pt x="290057" y="12575"/>
                </a:cubicBezTo>
                <a:cubicBezTo>
                  <a:pt x="260421" y="12575"/>
                  <a:pt x="231276" y="20277"/>
                  <a:pt x="202044" y="25150"/>
                </a:cubicBezTo>
                <a:cubicBezTo>
                  <a:pt x="170551" y="30399"/>
                  <a:pt x="88295" y="46499"/>
                  <a:pt x="63736" y="62874"/>
                </a:cubicBezTo>
                <a:lnTo>
                  <a:pt x="26016" y="88024"/>
                </a:lnTo>
                <a:cubicBezTo>
                  <a:pt x="17634" y="100599"/>
                  <a:pt x="2124" y="110688"/>
                  <a:pt x="869" y="125748"/>
                </a:cubicBezTo>
                <a:cubicBezTo>
                  <a:pt x="-3704" y="180630"/>
                  <a:pt x="8702" y="277678"/>
                  <a:pt x="63736" y="314371"/>
                </a:cubicBezTo>
                <a:lnTo>
                  <a:pt x="139177" y="364670"/>
                </a:lnTo>
                <a:cubicBezTo>
                  <a:pt x="151750" y="373053"/>
                  <a:pt x="162561" y="385041"/>
                  <a:pt x="176897" y="389820"/>
                </a:cubicBezTo>
                <a:cubicBezTo>
                  <a:pt x="267337" y="419971"/>
                  <a:pt x="154396" y="383391"/>
                  <a:pt x="264911" y="414969"/>
                </a:cubicBezTo>
                <a:cubicBezTo>
                  <a:pt x="298854" y="424668"/>
                  <a:pt x="316072" y="435205"/>
                  <a:pt x="352924" y="440119"/>
                </a:cubicBezTo>
                <a:cubicBezTo>
                  <a:pt x="398811" y="446238"/>
                  <a:pt x="445129" y="448502"/>
                  <a:pt x="491232" y="452694"/>
                </a:cubicBezTo>
                <a:lnTo>
                  <a:pt x="1107328" y="440119"/>
                </a:lnTo>
                <a:cubicBezTo>
                  <a:pt x="1151402" y="438572"/>
                  <a:pt x="1336203" y="406914"/>
                  <a:pt x="1358796" y="402395"/>
                </a:cubicBezTo>
                <a:cubicBezTo>
                  <a:pt x="1402010" y="393751"/>
                  <a:pt x="1430523" y="389085"/>
                  <a:pt x="1471956" y="377245"/>
                </a:cubicBezTo>
                <a:cubicBezTo>
                  <a:pt x="1545700" y="356173"/>
                  <a:pt x="1473920" y="376262"/>
                  <a:pt x="1547397" y="339520"/>
                </a:cubicBezTo>
                <a:cubicBezTo>
                  <a:pt x="1559251" y="333592"/>
                  <a:pt x="1572544" y="331137"/>
                  <a:pt x="1585117" y="326946"/>
                </a:cubicBezTo>
                <a:cubicBezTo>
                  <a:pt x="1685705" y="259879"/>
                  <a:pt x="1564158" y="347906"/>
                  <a:pt x="1647984" y="264071"/>
                </a:cubicBezTo>
                <a:cubicBezTo>
                  <a:pt x="1658669" y="253385"/>
                  <a:pt x="1673131" y="247305"/>
                  <a:pt x="1685704" y="238922"/>
                </a:cubicBezTo>
                <a:cubicBezTo>
                  <a:pt x="1681369" y="204237"/>
                  <a:pt x="1679941" y="139371"/>
                  <a:pt x="1660557" y="100599"/>
                </a:cubicBezTo>
                <a:cubicBezTo>
                  <a:pt x="1653799" y="87082"/>
                  <a:pt x="1646783" y="72826"/>
                  <a:pt x="1635410" y="62874"/>
                </a:cubicBezTo>
                <a:cubicBezTo>
                  <a:pt x="1612666" y="42970"/>
                  <a:pt x="1589960" y="16324"/>
                  <a:pt x="1559970" y="12575"/>
                </a:cubicBezTo>
                <a:lnTo>
                  <a:pt x="1459383" y="0"/>
                </a:lnTo>
                <a:lnTo>
                  <a:pt x="780420" y="12575"/>
                </a:lnTo>
                <a:cubicBezTo>
                  <a:pt x="759061" y="13299"/>
                  <a:pt x="738924" y="25150"/>
                  <a:pt x="717553" y="25150"/>
                </a:cubicBezTo>
                <a:cubicBezTo>
                  <a:pt x="654546" y="25150"/>
                  <a:pt x="591904" y="15198"/>
                  <a:pt x="528952" y="12575"/>
                </a:cubicBezTo>
                <a:cubicBezTo>
                  <a:pt x="491264" y="11004"/>
                  <a:pt x="453511" y="12575"/>
                  <a:pt x="415791" y="12575"/>
                </a:cubicBez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our math library to include the multiply function</a:t>
            </a:r>
          </a:p>
          <a:p>
            <a:r>
              <a:rPr lang="en-US" dirty="0" smtClean="0"/>
              <a:t>Add a test file to test that it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29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8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13700" cy="610870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4388114" y="3833003"/>
            <a:ext cx="2024734" cy="492740"/>
          </a:xfrm>
          <a:custGeom>
            <a:avLst/>
            <a:gdLst>
              <a:gd name="connsiteX0" fmla="*/ 1709982 w 2024734"/>
              <a:gd name="connsiteY0" fmla="*/ 329267 h 492740"/>
              <a:gd name="connsiteX1" fmla="*/ 1722555 w 2024734"/>
              <a:gd name="connsiteY1" fmla="*/ 266393 h 492740"/>
              <a:gd name="connsiteX2" fmla="*/ 1709982 w 2024734"/>
              <a:gd name="connsiteY2" fmla="*/ 216093 h 492740"/>
              <a:gd name="connsiteX3" fmla="*/ 1684835 w 2024734"/>
              <a:gd name="connsiteY3" fmla="*/ 140644 h 492740"/>
              <a:gd name="connsiteX4" fmla="*/ 1609394 w 2024734"/>
              <a:gd name="connsiteY4" fmla="*/ 90345 h 492740"/>
              <a:gd name="connsiteX5" fmla="*/ 1533954 w 2024734"/>
              <a:gd name="connsiteY5" fmla="*/ 65195 h 492740"/>
              <a:gd name="connsiteX6" fmla="*/ 1383073 w 2024734"/>
              <a:gd name="connsiteY6" fmla="*/ 40046 h 492740"/>
              <a:gd name="connsiteX7" fmla="*/ 1156752 w 2024734"/>
              <a:gd name="connsiteY7" fmla="*/ 27471 h 492740"/>
              <a:gd name="connsiteX8" fmla="*/ 163454 w 2024734"/>
              <a:gd name="connsiteY8" fmla="*/ 27471 h 492740"/>
              <a:gd name="connsiteX9" fmla="*/ 113161 w 2024734"/>
              <a:gd name="connsiteY9" fmla="*/ 40046 h 492740"/>
              <a:gd name="connsiteX10" fmla="*/ 37720 w 2024734"/>
              <a:gd name="connsiteY10" fmla="*/ 77770 h 492740"/>
              <a:gd name="connsiteX11" fmla="*/ 0 w 2024734"/>
              <a:gd name="connsiteY11" fmla="*/ 153219 h 492740"/>
              <a:gd name="connsiteX12" fmla="*/ 12574 w 2024734"/>
              <a:gd name="connsiteY12" fmla="*/ 266393 h 492740"/>
              <a:gd name="connsiteX13" fmla="*/ 25147 w 2024734"/>
              <a:gd name="connsiteY13" fmla="*/ 304117 h 492740"/>
              <a:gd name="connsiteX14" fmla="*/ 62867 w 2024734"/>
              <a:gd name="connsiteY14" fmla="*/ 329267 h 492740"/>
              <a:gd name="connsiteX15" fmla="*/ 100587 w 2024734"/>
              <a:gd name="connsiteY15" fmla="*/ 341842 h 492740"/>
              <a:gd name="connsiteX16" fmla="*/ 188601 w 2024734"/>
              <a:gd name="connsiteY16" fmla="*/ 366991 h 492740"/>
              <a:gd name="connsiteX17" fmla="*/ 238895 w 2024734"/>
              <a:gd name="connsiteY17" fmla="*/ 392141 h 492740"/>
              <a:gd name="connsiteX18" fmla="*/ 364629 w 2024734"/>
              <a:gd name="connsiteY18" fmla="*/ 417291 h 492740"/>
              <a:gd name="connsiteX19" fmla="*/ 477789 w 2024734"/>
              <a:gd name="connsiteY19" fmla="*/ 442441 h 492740"/>
              <a:gd name="connsiteX20" fmla="*/ 540656 w 2024734"/>
              <a:gd name="connsiteY20" fmla="*/ 455015 h 492740"/>
              <a:gd name="connsiteX21" fmla="*/ 578376 w 2024734"/>
              <a:gd name="connsiteY21" fmla="*/ 467590 h 492740"/>
              <a:gd name="connsiteX22" fmla="*/ 792124 w 2024734"/>
              <a:gd name="connsiteY22" fmla="*/ 492740 h 492740"/>
              <a:gd name="connsiteX23" fmla="*/ 1219619 w 2024734"/>
              <a:gd name="connsiteY23" fmla="*/ 480165 h 492740"/>
              <a:gd name="connsiteX24" fmla="*/ 1471087 w 2024734"/>
              <a:gd name="connsiteY24" fmla="*/ 455015 h 492740"/>
              <a:gd name="connsiteX25" fmla="*/ 1609394 w 2024734"/>
              <a:gd name="connsiteY25" fmla="*/ 442441 h 492740"/>
              <a:gd name="connsiteX26" fmla="*/ 1722555 w 2024734"/>
              <a:gd name="connsiteY26" fmla="*/ 429866 h 492740"/>
              <a:gd name="connsiteX27" fmla="*/ 1810569 w 2024734"/>
              <a:gd name="connsiteY27" fmla="*/ 404716 h 492740"/>
              <a:gd name="connsiteX28" fmla="*/ 1886009 w 2024734"/>
              <a:gd name="connsiteY28" fmla="*/ 366991 h 492740"/>
              <a:gd name="connsiteX29" fmla="*/ 1936303 w 2024734"/>
              <a:gd name="connsiteY29" fmla="*/ 329267 h 492740"/>
              <a:gd name="connsiteX30" fmla="*/ 2011743 w 2024734"/>
              <a:gd name="connsiteY30" fmla="*/ 241243 h 492740"/>
              <a:gd name="connsiteX31" fmla="*/ 2024316 w 2024734"/>
              <a:gd name="connsiteY31" fmla="*/ 165794 h 49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24734" h="492740">
                <a:moveTo>
                  <a:pt x="1709982" y="329267"/>
                </a:moveTo>
                <a:cubicBezTo>
                  <a:pt x="1714173" y="308309"/>
                  <a:pt x="1722555" y="287766"/>
                  <a:pt x="1722555" y="266393"/>
                </a:cubicBezTo>
                <a:cubicBezTo>
                  <a:pt x="1722555" y="249110"/>
                  <a:pt x="1714948" y="232647"/>
                  <a:pt x="1709982" y="216093"/>
                </a:cubicBezTo>
                <a:cubicBezTo>
                  <a:pt x="1702365" y="190701"/>
                  <a:pt x="1706892" y="155350"/>
                  <a:pt x="1684835" y="140644"/>
                </a:cubicBezTo>
                <a:cubicBezTo>
                  <a:pt x="1659688" y="123878"/>
                  <a:pt x="1638066" y="99904"/>
                  <a:pt x="1609394" y="90345"/>
                </a:cubicBezTo>
                <a:cubicBezTo>
                  <a:pt x="1584247" y="81962"/>
                  <a:pt x="1559946" y="70394"/>
                  <a:pt x="1533954" y="65195"/>
                </a:cubicBezTo>
                <a:cubicBezTo>
                  <a:pt x="1483268" y="55057"/>
                  <a:pt x="1435051" y="44205"/>
                  <a:pt x="1383073" y="40046"/>
                </a:cubicBezTo>
                <a:cubicBezTo>
                  <a:pt x="1307757" y="34020"/>
                  <a:pt x="1232192" y="31663"/>
                  <a:pt x="1156752" y="27471"/>
                </a:cubicBezTo>
                <a:cubicBezTo>
                  <a:pt x="769591" y="-20930"/>
                  <a:pt x="1013090" y="4811"/>
                  <a:pt x="163454" y="27471"/>
                </a:cubicBezTo>
                <a:cubicBezTo>
                  <a:pt x="146180" y="27932"/>
                  <a:pt x="129776" y="35298"/>
                  <a:pt x="113161" y="40046"/>
                </a:cubicBezTo>
                <a:cubicBezTo>
                  <a:pt x="67611" y="53062"/>
                  <a:pt x="79049" y="50215"/>
                  <a:pt x="37720" y="77770"/>
                </a:cubicBezTo>
                <a:cubicBezTo>
                  <a:pt x="25007" y="96842"/>
                  <a:pt x="0" y="127191"/>
                  <a:pt x="0" y="153219"/>
                </a:cubicBezTo>
                <a:cubicBezTo>
                  <a:pt x="0" y="191176"/>
                  <a:pt x="6335" y="228953"/>
                  <a:pt x="12574" y="266393"/>
                </a:cubicBezTo>
                <a:cubicBezTo>
                  <a:pt x="14753" y="279467"/>
                  <a:pt x="16867" y="293766"/>
                  <a:pt x="25147" y="304117"/>
                </a:cubicBezTo>
                <a:cubicBezTo>
                  <a:pt x="34587" y="315918"/>
                  <a:pt x="49351" y="322508"/>
                  <a:pt x="62867" y="329267"/>
                </a:cubicBezTo>
                <a:cubicBezTo>
                  <a:pt x="74721" y="335195"/>
                  <a:pt x="87843" y="338201"/>
                  <a:pt x="100587" y="341842"/>
                </a:cubicBezTo>
                <a:cubicBezTo>
                  <a:pt x="132481" y="350956"/>
                  <a:pt x="158461" y="354072"/>
                  <a:pt x="188601" y="366991"/>
                </a:cubicBezTo>
                <a:cubicBezTo>
                  <a:pt x="205829" y="374375"/>
                  <a:pt x="220872" y="386991"/>
                  <a:pt x="238895" y="392141"/>
                </a:cubicBezTo>
                <a:cubicBezTo>
                  <a:pt x="279992" y="403884"/>
                  <a:pt x="324081" y="403773"/>
                  <a:pt x="364629" y="417291"/>
                </a:cubicBezTo>
                <a:cubicBezTo>
                  <a:pt x="431133" y="439462"/>
                  <a:pt x="380429" y="424738"/>
                  <a:pt x="477789" y="442441"/>
                </a:cubicBezTo>
                <a:cubicBezTo>
                  <a:pt x="498815" y="446264"/>
                  <a:pt x="519923" y="449831"/>
                  <a:pt x="540656" y="455015"/>
                </a:cubicBezTo>
                <a:cubicBezTo>
                  <a:pt x="553514" y="458230"/>
                  <a:pt x="565336" y="465219"/>
                  <a:pt x="578376" y="467590"/>
                </a:cubicBezTo>
                <a:cubicBezTo>
                  <a:pt x="605532" y="472528"/>
                  <a:pt x="770155" y="490299"/>
                  <a:pt x="792124" y="492740"/>
                </a:cubicBezTo>
                <a:lnTo>
                  <a:pt x="1219619" y="480165"/>
                </a:lnTo>
                <a:cubicBezTo>
                  <a:pt x="1357022" y="474190"/>
                  <a:pt x="1351991" y="467553"/>
                  <a:pt x="1471087" y="455015"/>
                </a:cubicBezTo>
                <a:cubicBezTo>
                  <a:pt x="1517125" y="450168"/>
                  <a:pt x="1563331" y="447048"/>
                  <a:pt x="1609394" y="442441"/>
                </a:cubicBezTo>
                <a:cubicBezTo>
                  <a:pt x="1647158" y="438664"/>
                  <a:pt x="1684835" y="434058"/>
                  <a:pt x="1722555" y="429866"/>
                </a:cubicBezTo>
                <a:cubicBezTo>
                  <a:pt x="1738670" y="425837"/>
                  <a:pt x="1792531" y="413736"/>
                  <a:pt x="1810569" y="404716"/>
                </a:cubicBezTo>
                <a:cubicBezTo>
                  <a:pt x="1908063" y="355962"/>
                  <a:pt x="1791200" y="398598"/>
                  <a:pt x="1886009" y="366991"/>
                </a:cubicBezTo>
                <a:cubicBezTo>
                  <a:pt x="1902774" y="354416"/>
                  <a:pt x="1920392" y="342906"/>
                  <a:pt x="1936303" y="329267"/>
                </a:cubicBezTo>
                <a:cubicBezTo>
                  <a:pt x="1973077" y="297743"/>
                  <a:pt x="1981932" y="280996"/>
                  <a:pt x="2011743" y="241243"/>
                </a:cubicBezTo>
                <a:cubicBezTo>
                  <a:pt x="2028292" y="191589"/>
                  <a:pt x="2024316" y="216774"/>
                  <a:pt x="2024316" y="165794"/>
                </a:cubicBez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5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8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843"/>
            <a:ext cx="9144000" cy="4523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229" y="389820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and modified files are displayed in the Working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972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8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270"/>
            <a:ext cx="9144000" cy="44953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909" y="326946"/>
            <a:ext cx="290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staging and committing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2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version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Track all changes over time</a:t>
            </a:r>
          </a:p>
          <a:p>
            <a:r>
              <a:rPr lang="en-US" dirty="0" smtClean="0"/>
              <a:t>For individuals and teams</a:t>
            </a:r>
          </a:p>
          <a:p>
            <a:r>
              <a:rPr lang="en-US" dirty="0" smtClean="0"/>
              <a:t>Good for programming, documents, images, websites, …</a:t>
            </a:r>
          </a:p>
          <a:p>
            <a:pPr lvl="1"/>
            <a:r>
              <a:rPr lang="en-US" dirty="0" smtClean="0"/>
              <a:t>Anything that can change over time</a:t>
            </a:r>
          </a:p>
          <a:p>
            <a:r>
              <a:rPr lang="en-US" dirty="0" smtClean="0"/>
              <a:t>(Including this presentation!)</a:t>
            </a:r>
          </a:p>
          <a:p>
            <a:r>
              <a:rPr lang="en-US" dirty="0" smtClean="0"/>
              <a:t>Find out what happened in the past</a:t>
            </a:r>
          </a:p>
          <a:p>
            <a:r>
              <a:rPr lang="en-US" dirty="0" smtClean="0"/>
              <a:t>Revert to earlier versions in case of mistakes</a:t>
            </a:r>
          </a:p>
          <a:p>
            <a:pPr lvl="1"/>
            <a:r>
              <a:rPr lang="en-US" dirty="0" smtClean="0"/>
              <a:t>The mother of all undo!</a:t>
            </a:r>
          </a:p>
          <a:p>
            <a:r>
              <a:rPr lang="en-US" dirty="0" smtClean="0"/>
              <a:t>Collaboration – share changes</a:t>
            </a:r>
          </a:p>
          <a:p>
            <a:pPr lvl="1"/>
            <a:r>
              <a:rPr lang="en-US" dirty="0" smtClean="0"/>
              <a:t>History review helps to understand the project evolution</a:t>
            </a:r>
          </a:p>
          <a:p>
            <a:pPr lvl="1"/>
            <a:r>
              <a:rPr lang="en-US" dirty="0" smtClean="0"/>
              <a:t>Code review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3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9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640"/>
            <a:ext cx="9144000" cy="44953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0138" y="591017"/>
            <a:ext cx="327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checkout the ‘master’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37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9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2" y="825500"/>
            <a:ext cx="8128000" cy="603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9550" y="289221"/>
            <a:ext cx="64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testMultiply</a:t>
            </a:r>
            <a:r>
              <a:rPr lang="en-US" dirty="0" smtClean="0"/>
              <a:t> is gone, </a:t>
            </a:r>
            <a:r>
              <a:rPr lang="en-US" dirty="0" err="1" smtClean="0"/>
              <a:t>math.php</a:t>
            </a:r>
            <a:r>
              <a:rPr lang="en-US" dirty="0" smtClean="0"/>
              <a:t> only has the Addition function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381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branches</a:t>
            </a:r>
            <a:endParaRPr lang="en-US" dirty="0"/>
          </a:p>
        </p:txBody>
      </p:sp>
      <p:pic>
        <p:nvPicPr>
          <p:cNvPr id="4" name="Picture 3" descr="screenshot_159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941"/>
            <a:ext cx="9144000" cy="4480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49" y="1332932"/>
            <a:ext cx="642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in the master, we make a new change to our “hello”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33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159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8139"/>
            <a:ext cx="9144000" cy="4514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028" y="524187"/>
            <a:ext cx="5043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 the change.</a:t>
            </a:r>
          </a:p>
          <a:p>
            <a:r>
              <a:rPr lang="en-US" dirty="0" smtClean="0"/>
              <a:t>Now there are two separate branches in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56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finished working on your original task and </a:t>
            </a:r>
            <a:r>
              <a:rPr lang="en-US" dirty="0"/>
              <a:t>now you’d like </a:t>
            </a:r>
            <a:r>
              <a:rPr lang="en-US" dirty="0" smtClean="0"/>
              <a:t>to pull in the changes you made for the hotfix so you can use that new feature (multiplication!) going forward in your main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32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1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6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144"/>
            <a:ext cx="9144000" cy="4519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949" y="490419"/>
            <a:ext cx="41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we’re back on the main branch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93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9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8" y="326945"/>
            <a:ext cx="8318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25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works exactly the same way if you’re merging code from another team member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11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team environment, there will often be a “bare” repo created on a server</a:t>
            </a:r>
          </a:p>
          <a:p>
            <a:r>
              <a:rPr lang="en-US" dirty="0" smtClean="0"/>
              <a:t>Developers will do their own local commits and then push their changes to the server</a:t>
            </a:r>
          </a:p>
          <a:p>
            <a:r>
              <a:rPr lang="en-US" dirty="0" smtClean="0"/>
              <a:t>Other developers can then pull those changes and merge them with their own local changes.</a:t>
            </a:r>
          </a:p>
          <a:p>
            <a:r>
              <a:rPr lang="en-US" dirty="0" smtClean="0"/>
              <a:t>That merged pull would then be pushed right back out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5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kinds of VCS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RCS</a:t>
            </a:r>
          </a:p>
          <a:p>
            <a:pPr lvl="1"/>
            <a:r>
              <a:rPr lang="en-US" dirty="0" smtClean="0"/>
              <a:t>Subversion (SVN)</a:t>
            </a:r>
          </a:p>
          <a:p>
            <a:pPr lvl="1"/>
            <a:r>
              <a:rPr lang="en-US" dirty="0" err="1" smtClean="0"/>
              <a:t>ClearCase</a:t>
            </a:r>
            <a:endParaRPr lang="en-US" dirty="0" smtClean="0"/>
          </a:p>
          <a:p>
            <a:pPr lvl="1"/>
            <a:r>
              <a:rPr lang="en-US" dirty="0" smtClean="0"/>
              <a:t>VSS</a:t>
            </a:r>
          </a:p>
          <a:p>
            <a:r>
              <a:rPr lang="en-US" dirty="0" smtClean="0"/>
              <a:t>Distributed</a:t>
            </a:r>
          </a:p>
          <a:p>
            <a:pPr lvl="1"/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Mercurial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599" y="6356350"/>
            <a:ext cx="6322325" cy="365125"/>
          </a:xfrm>
        </p:spPr>
        <p:txBody>
          <a:bodyPr/>
          <a:lstStyle/>
          <a:p>
            <a:pPr algn="l"/>
            <a:r>
              <a:rPr lang="en-US" baseline="30000" dirty="0" smtClean="0"/>
              <a:t>*</a:t>
            </a:r>
            <a:r>
              <a:rPr lang="en-US" dirty="0" smtClean="0"/>
              <a:t>Also known as RCS (Revision Control System), SCM (Software Configuration Management)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43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Scenario</a:t>
            </a:r>
          </a:p>
          <a:p>
            <a:pPr lvl="1"/>
            <a:r>
              <a:rPr lang="en-US" dirty="0" smtClean="0"/>
              <a:t>Development taking place for a long time</a:t>
            </a:r>
          </a:p>
          <a:p>
            <a:pPr lvl="1"/>
            <a:r>
              <a:rPr lang="en-US" dirty="0" smtClean="0"/>
              <a:t>Lots of code changes over time</a:t>
            </a:r>
          </a:p>
          <a:p>
            <a:pPr lvl="1"/>
            <a:r>
              <a:rPr lang="en-US" dirty="0" smtClean="0"/>
              <a:t>You suddenly discover that some feature is no longer working but you don’t know what caused it to break</a:t>
            </a:r>
          </a:p>
          <a:p>
            <a:r>
              <a:rPr lang="en-US" dirty="0" smtClean="0"/>
              <a:t>Solution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a commit where feature works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a commit where feature fails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Leverage binary search to find root cause</a:t>
            </a:r>
          </a:p>
          <a:p>
            <a:pPr marL="57150" indent="0">
              <a:buNone/>
            </a:pPr>
            <a:r>
              <a:rPr lang="en-US" dirty="0" smtClean="0"/>
              <a:t>Leverages easy replacement of working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22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Pull vs. </a:t>
            </a:r>
            <a:r>
              <a:rPr lang="en-US" dirty="0" smtClean="0"/>
              <a:t>Fetch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pull from a remote, changed code is merged into your existing code base</a:t>
            </a:r>
          </a:p>
          <a:p>
            <a:r>
              <a:rPr lang="en-US" dirty="0" smtClean="0"/>
              <a:t>What if you want to see what has changed before you do this</a:t>
            </a:r>
          </a:p>
          <a:p>
            <a:r>
              <a:rPr lang="en-US" dirty="0" smtClean="0"/>
              <a:t>Fetch pulls the remote changes but does NOT integrate them into your own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17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800"/>
            <a:ext cx="8229600" cy="4525963"/>
          </a:xfrm>
        </p:spPr>
        <p:txBody>
          <a:bodyPr/>
          <a:lstStyle/>
          <a:p>
            <a:r>
              <a:rPr lang="en-US" dirty="0" smtClean="0"/>
              <a:t>Development workflow created by </a:t>
            </a:r>
            <a:r>
              <a:rPr lang="en-US" dirty="0" smtClean="0">
                <a:hlinkClick r:id="rId2"/>
              </a:rPr>
              <a:t>Vincent Driessen</a:t>
            </a:r>
            <a:endParaRPr lang="en-US" dirty="0" smtClean="0"/>
          </a:p>
          <a:p>
            <a:r>
              <a:rPr lang="en-US" dirty="0" smtClean="0"/>
              <a:t>Leverages lightweight branch/merge</a:t>
            </a:r>
          </a:p>
          <a:p>
            <a:r>
              <a:rPr lang="en-US" dirty="0" smtClean="0"/>
              <a:t>Supports</a:t>
            </a:r>
          </a:p>
          <a:p>
            <a:pPr lvl="1"/>
            <a:r>
              <a:rPr lang="en-US" dirty="0" smtClean="0"/>
              <a:t>Parallel development</a:t>
            </a:r>
          </a:p>
          <a:p>
            <a:pPr lvl="1"/>
            <a:r>
              <a:rPr lang="en-US" dirty="0" smtClean="0"/>
              <a:t>Teamwork</a:t>
            </a:r>
          </a:p>
          <a:p>
            <a:pPr lvl="1"/>
            <a:r>
              <a:rPr lang="en-US" dirty="0" smtClean="0"/>
              <a:t>Release testing</a:t>
            </a:r>
          </a:p>
          <a:p>
            <a:pPr lvl="1"/>
            <a:r>
              <a:rPr lang="en-US" dirty="0" smtClean="0"/>
              <a:t>Out of band hotfixes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821" y="6421828"/>
            <a:ext cx="553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datasift.github.io</a:t>
            </a:r>
            <a:r>
              <a:rPr lang="en-US" dirty="0"/>
              <a:t>/</a:t>
            </a:r>
            <a:r>
              <a:rPr lang="en-US" dirty="0" err="1"/>
              <a:t>gitflow</a:t>
            </a:r>
            <a:r>
              <a:rPr lang="en-US" dirty="0"/>
              <a:t>/</a:t>
            </a:r>
            <a:r>
              <a:rPr lang="en-US" dirty="0" err="1"/>
              <a:t>IntroducingGitFlow.html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2821" y="6152756"/>
            <a:ext cx="554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nvie.com</a:t>
            </a:r>
            <a:r>
              <a:rPr lang="en-US" dirty="0"/>
              <a:t>/posts/a-successful-</a:t>
            </a:r>
            <a:r>
              <a:rPr lang="en-US" dirty="0" err="1"/>
              <a:t>git</a:t>
            </a:r>
            <a:r>
              <a:rPr lang="en-US" dirty="0"/>
              <a:t>-branching-model/</a:t>
            </a:r>
          </a:p>
        </p:txBody>
      </p:sp>
    </p:spTree>
    <p:extLst>
      <p:ext uri="{BB962C8B-B14F-4D97-AF65-F5344CB8AC3E}">
        <p14:creationId xmlns:p14="http://schemas.microsoft.com/office/powerpoint/2010/main" val="2561711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4" y="11140"/>
            <a:ext cx="5133044" cy="68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51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it for all your creative work</a:t>
            </a:r>
          </a:p>
          <a:p>
            <a:r>
              <a:rPr lang="en-US" dirty="0" smtClean="0"/>
              <a:t>Commit often</a:t>
            </a:r>
          </a:p>
          <a:p>
            <a:pPr lvl="1"/>
            <a:r>
              <a:rPr lang="en-US" dirty="0" smtClean="0"/>
              <a:t>Commit comments are very important</a:t>
            </a:r>
          </a:p>
          <a:p>
            <a:r>
              <a:rPr lang="en-US" dirty="0" smtClean="0"/>
              <a:t>Ideally, have access to remote repo for backup</a:t>
            </a:r>
          </a:p>
          <a:p>
            <a:r>
              <a:rPr lang="en-US" dirty="0" smtClean="0"/>
              <a:t>Don’t be afraid to experiment</a:t>
            </a:r>
          </a:p>
        </p:txBody>
      </p:sp>
    </p:spTree>
    <p:extLst>
      <p:ext uri="{BB962C8B-B14F-4D97-AF65-F5344CB8AC3E}">
        <p14:creationId xmlns:p14="http://schemas.microsoft.com/office/powerpoint/2010/main" val="891294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Exclusive file access (locking)</a:t>
            </a:r>
          </a:p>
          <a:p>
            <a:pPr lvl="1"/>
            <a:r>
              <a:rPr lang="en-US" dirty="0" smtClean="0"/>
              <a:t>User checks out files to modify</a:t>
            </a:r>
          </a:p>
          <a:p>
            <a:pPr lvl="1"/>
            <a:r>
              <a:rPr lang="en-US" dirty="0" smtClean="0"/>
              <a:t>Nobody else can change them until they are checked in again</a:t>
            </a:r>
          </a:p>
          <a:p>
            <a:r>
              <a:rPr lang="en-US" dirty="0" smtClean="0"/>
              <a:t>Merge model</a:t>
            </a:r>
          </a:p>
          <a:p>
            <a:pPr lvl="1"/>
            <a:r>
              <a:rPr lang="en-US" dirty="0" smtClean="0"/>
              <a:t>Multiple users can edit the same files</a:t>
            </a:r>
          </a:p>
          <a:p>
            <a:pPr lvl="1"/>
            <a:r>
              <a:rPr lang="en-US" dirty="0" smtClean="0"/>
              <a:t>Changes must be merged back into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history – no dependency on remote server</a:t>
            </a:r>
          </a:p>
          <a:p>
            <a:r>
              <a:rPr lang="en-US" dirty="0" smtClean="0"/>
              <a:t>Fast (mostly because of 1)</a:t>
            </a:r>
          </a:p>
          <a:p>
            <a:r>
              <a:rPr lang="en-US" dirty="0" smtClean="0"/>
              <a:t>Lightweight branching</a:t>
            </a:r>
          </a:p>
          <a:p>
            <a:pPr marL="857250" lvl="1" indent="-457200"/>
            <a:r>
              <a:rPr lang="en-US" dirty="0" smtClean="0"/>
              <a:t>Non-linear development</a:t>
            </a:r>
          </a:p>
          <a:p>
            <a:pPr marL="857250" lvl="1" indent="-457200"/>
            <a:r>
              <a:rPr lang="en-US" dirty="0"/>
              <a:t>Easy to do </a:t>
            </a:r>
            <a:r>
              <a:rPr lang="en-US" dirty="0" smtClean="0"/>
              <a:t>experiments</a:t>
            </a:r>
          </a:p>
          <a:p>
            <a:r>
              <a:rPr lang="en-US" dirty="0" smtClean="0"/>
              <a:t>Extremely popular and well supported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4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220"/>
            <a:ext cx="8229600" cy="5014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Repository (repo)</a:t>
            </a:r>
          </a:p>
          <a:p>
            <a:r>
              <a:rPr lang="en-US" dirty="0" smtClean="0"/>
              <a:t>Working copy (working tree, working directory)</a:t>
            </a:r>
          </a:p>
          <a:p>
            <a:r>
              <a:rPr lang="en-US" dirty="0" smtClean="0"/>
              <a:t>Changesets</a:t>
            </a:r>
          </a:p>
          <a:p>
            <a:pPr lvl="1"/>
            <a:r>
              <a:rPr lang="en-US" dirty="0" smtClean="0"/>
              <a:t>Collections of files</a:t>
            </a:r>
          </a:p>
          <a:p>
            <a:r>
              <a:rPr lang="en-US" dirty="0" smtClean="0"/>
              <a:t>Checkout</a:t>
            </a:r>
          </a:p>
          <a:p>
            <a:r>
              <a:rPr lang="en-US" dirty="0" smtClean="0"/>
              <a:t>Diff</a:t>
            </a:r>
          </a:p>
          <a:p>
            <a:r>
              <a:rPr lang="en-US" dirty="0" smtClean="0"/>
              <a:t>Staging (index, cache)</a:t>
            </a:r>
          </a:p>
          <a:p>
            <a:r>
              <a:rPr lang="en-US" dirty="0" smtClean="0"/>
              <a:t>Commits</a:t>
            </a:r>
          </a:p>
          <a:p>
            <a:r>
              <a:rPr lang="en-US" dirty="0" smtClean="0"/>
              <a:t>Branching (Forking)</a:t>
            </a:r>
          </a:p>
          <a:p>
            <a:r>
              <a:rPr lang="en-US" dirty="0" smtClean="0"/>
              <a:t>Merging</a:t>
            </a:r>
          </a:p>
          <a:p>
            <a:r>
              <a:rPr lang="en-US" dirty="0" smtClean="0"/>
              <a:t>Ignore</a:t>
            </a:r>
          </a:p>
          <a:p>
            <a:r>
              <a:rPr lang="en-US" dirty="0" smtClean="0"/>
              <a:t>Cloning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47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</a:t>
            </a:r>
            <a:r>
              <a:rPr lang="en-US" dirty="0" err="1" smtClean="0"/>
              <a:t>vs</a:t>
            </a:r>
            <a:r>
              <a:rPr lang="en-US" dirty="0" smtClean="0"/>
              <a:t>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historically a command line program with a gazillion</a:t>
            </a:r>
            <a:r>
              <a:rPr lang="en-US" baseline="30000" dirty="0" smtClean="0"/>
              <a:t>*</a:t>
            </a:r>
            <a:r>
              <a:rPr lang="en-US" dirty="0" smtClean="0"/>
              <a:t> options</a:t>
            </a:r>
          </a:p>
          <a:p>
            <a:r>
              <a:rPr lang="en-US" dirty="0" smtClean="0"/>
              <a:t>I </a:t>
            </a:r>
            <a:r>
              <a:rPr lang="en-US" dirty="0"/>
              <a:t>don’t like learning stuff that I don’t need to know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(Hmmm, how do I figure out what I don’t need to know?)</a:t>
            </a:r>
          </a:p>
          <a:p>
            <a:r>
              <a:rPr lang="en-US" dirty="0" smtClean="0"/>
              <a:t>Decent GUI apps ease the learning curve</a:t>
            </a:r>
          </a:p>
          <a:p>
            <a:pPr lvl="1"/>
            <a:r>
              <a:rPr lang="en-US" dirty="0" smtClean="0"/>
              <a:t>Good tools hold your hand but don’t get in your way</a:t>
            </a:r>
          </a:p>
          <a:p>
            <a:pPr lvl="1"/>
            <a:r>
              <a:rPr lang="en-US" dirty="0" smtClean="0"/>
              <a:t>Defer advanced stuff until you need it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43315"/>
            <a:ext cx="271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*</a:t>
            </a:r>
            <a:r>
              <a:rPr lang="en-US" dirty="0" smtClean="0"/>
              <a:t>Important technical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03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1379</Words>
  <Application>Microsoft Macintosh PowerPoint</Application>
  <PresentationFormat>On-screen Show (4:3)</PresentationFormat>
  <Paragraphs>206</Paragraphs>
  <Slides>54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Introduction To Version Control</vt:lpstr>
      <vt:lpstr>PowerPoint Presentation</vt:lpstr>
      <vt:lpstr>PowerPoint Presentation</vt:lpstr>
      <vt:lpstr>Why version control?</vt:lpstr>
      <vt:lpstr>Two basic kinds of VCS*</vt:lpstr>
      <vt:lpstr>Two basic approaches</vt:lpstr>
      <vt:lpstr>Why Git?</vt:lpstr>
      <vt:lpstr>Important terms</vt:lpstr>
      <vt:lpstr>Command line vs GUI</vt:lpstr>
      <vt:lpstr>Getting started with SourceTree</vt:lpstr>
      <vt:lpstr>PowerPoint Presentation</vt:lpstr>
      <vt:lpstr>Create new repo for existing code</vt:lpstr>
      <vt:lpstr>PowerPoint Presentation</vt:lpstr>
      <vt:lpstr>PowerPoint Presentation</vt:lpstr>
      <vt:lpstr>What happened?</vt:lpstr>
      <vt:lpstr>What happened?</vt:lpstr>
      <vt:lpstr>PowerPoint Presentation</vt:lpstr>
      <vt:lpstr>PowerPoint Presentation</vt:lpstr>
      <vt:lpstr>Commits and staging</vt:lpstr>
      <vt:lpstr>PowerPoint Presentation</vt:lpstr>
      <vt:lpstr>Preparing to commit</vt:lpstr>
      <vt:lpstr>PowerPoint Presentation</vt:lpstr>
      <vt:lpstr>PowerPoint Presentation</vt:lpstr>
      <vt:lpstr>What gets saved?</vt:lpstr>
      <vt:lpstr>Let’s make a change</vt:lpstr>
      <vt:lpstr>Two things happen</vt:lpstr>
      <vt:lpstr>Two things happen</vt:lpstr>
      <vt:lpstr>PowerPoint Presentation</vt:lpstr>
      <vt:lpstr>History of change</vt:lpstr>
      <vt:lpstr>PowerPoint Presentation</vt:lpstr>
      <vt:lpstr>Branching</vt:lpstr>
      <vt:lpstr>Hotfix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branches</vt:lpstr>
      <vt:lpstr>PowerPoint Presentation</vt:lpstr>
      <vt:lpstr>Merging</vt:lpstr>
      <vt:lpstr>PowerPoint Presentation</vt:lpstr>
      <vt:lpstr>PowerPoint Presentation</vt:lpstr>
      <vt:lpstr>PowerPoint Presentation</vt:lpstr>
      <vt:lpstr>PowerPoint Presentation</vt:lpstr>
      <vt:lpstr>Sharing repositories</vt:lpstr>
      <vt:lpstr>Bisect</vt:lpstr>
      <vt:lpstr>Pull vs. Fetch</vt:lpstr>
      <vt:lpstr>GitFlow</vt:lpstr>
      <vt:lpstr>PowerPoint Presentation</vt:lpstr>
      <vt:lpstr>Conclusion</vt:lpstr>
    </vt:vector>
  </TitlesOfParts>
  <Company>Deskew Technologies,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Version Control</dc:title>
  <dc:creator>David Jameson</dc:creator>
  <cp:lastModifiedBy>David Jameson</cp:lastModifiedBy>
  <cp:revision>84</cp:revision>
  <dcterms:created xsi:type="dcterms:W3CDTF">2013-11-16T03:53:27Z</dcterms:created>
  <dcterms:modified xsi:type="dcterms:W3CDTF">2013-11-18T16:42:32Z</dcterms:modified>
</cp:coreProperties>
</file>